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4" r:id="rId5"/>
    <p:sldId id="260" r:id="rId6"/>
    <p:sldId id="281" r:id="rId7"/>
    <p:sldId id="282" r:id="rId8"/>
    <p:sldId id="283" r:id="rId9"/>
    <p:sldId id="259" r:id="rId10"/>
    <p:sldId id="289" r:id="rId11"/>
    <p:sldId id="261" r:id="rId12"/>
    <p:sldId id="263" r:id="rId13"/>
    <p:sldId id="265" r:id="rId14"/>
    <p:sldId id="286" r:id="rId15"/>
    <p:sldId id="287" r:id="rId16"/>
    <p:sldId id="266" r:id="rId17"/>
    <p:sldId id="298" r:id="rId18"/>
    <p:sldId id="293" r:id="rId19"/>
    <p:sldId id="294" r:id="rId20"/>
    <p:sldId id="295" r:id="rId21"/>
    <p:sldId id="296" r:id="rId22"/>
    <p:sldId id="297" r:id="rId23"/>
    <p:sldId id="277" r:id="rId24"/>
    <p:sldId id="284" r:id="rId25"/>
    <p:sldId id="291" r:id="rId26"/>
    <p:sldId id="278" r:id="rId27"/>
    <p:sldId id="299" r:id="rId28"/>
    <p:sldId id="300" r:id="rId29"/>
    <p:sldId id="301" r:id="rId30"/>
    <p:sldId id="302" r:id="rId31"/>
    <p:sldId id="279" r:id="rId32"/>
    <p:sldId id="303" r:id="rId33"/>
    <p:sldId id="304" r:id="rId34"/>
    <p:sldId id="262" r:id="rId35"/>
    <p:sldId id="274"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9" autoAdjust="0"/>
    <p:restoredTop sz="94660"/>
  </p:normalViewPr>
  <p:slideViewPr>
    <p:cSldViewPr snapToGrid="0">
      <p:cViewPr>
        <p:scale>
          <a:sx n="78" d="100"/>
          <a:sy n="78" d="100"/>
        </p:scale>
        <p:origin x="-114" y="-5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10/30/2015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10/30/2015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10/30/2015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10/30/2015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10/30/2015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10/30/2015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10/30/2015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10/30/2015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10/30/2015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t>10/30/2015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10/30/2015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10/30/2015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10/30/2015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10/30/2015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10/30/2015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10/30/2015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10/30/2015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10/30/2015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www.accotink.org/Trestle_Commemoration_2012.htm" TargetMode="External"/><Relationship Id="rId1" Type="http://schemas.openxmlformats.org/officeDocument/2006/relationships/slideLayout" Target="../slideLayouts/slideLayout2.xml"/><Relationship Id="rId4" Type="http://schemas.openxmlformats.org/officeDocument/2006/relationships/hyperlink" Target="http://www.accotink.org/"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expresslanes.com/project-background" TargetMode="External"/><Relationship Id="rId2" Type="http://schemas.openxmlformats.org/officeDocument/2006/relationships/hyperlink" Target="http://braddockheritage.org/" TargetMode="External"/><Relationship Id="rId1" Type="http://schemas.openxmlformats.org/officeDocument/2006/relationships/slideLayout" Target="../slideLayouts/slideLayout2.xml"/><Relationship Id="rId4" Type="http://schemas.openxmlformats.org/officeDocument/2006/relationships/hyperlink" Target="http://www.roadstothefuture.com/Capital_Beltway.html"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soil.ncsu.edu/publications/BMPs/" TargetMode="External"/><Relationship Id="rId2" Type="http://schemas.openxmlformats.org/officeDocument/2006/relationships/hyperlink" Target="http://content.ces.ncsu.edu/20181.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Lake Accotink Preliminary Scope </a:t>
            </a:r>
            <a:r>
              <a:rPr lang="en-US" dirty="0" smtClean="0"/>
              <a:t>Model</a:t>
            </a:r>
            <a:endParaRPr lang="en-US" dirty="0"/>
          </a:p>
        </p:txBody>
      </p:sp>
      <p:sp>
        <p:nvSpPr>
          <p:cNvPr id="3" name="Subtitle 2"/>
          <p:cNvSpPr>
            <a:spLocks noGrp="1"/>
          </p:cNvSpPr>
          <p:nvPr>
            <p:ph type="subTitle" idx="1"/>
          </p:nvPr>
        </p:nvSpPr>
        <p:spPr/>
        <p:txBody>
          <a:bodyPr/>
          <a:lstStyle/>
          <a:p>
            <a:r>
              <a:rPr lang="en-US" dirty="0" smtClean="0"/>
              <a:t>Harold Krivell</a:t>
            </a:r>
          </a:p>
          <a:p>
            <a:r>
              <a:rPr lang="en-US" dirty="0" smtClean="0"/>
              <a:t>GEODESIGN 511</a:t>
            </a:r>
            <a:endParaRPr lang="en-US" dirty="0"/>
          </a:p>
        </p:txBody>
      </p:sp>
    </p:spTree>
    <p:extLst>
      <p:ext uri="{BB962C8B-B14F-4D97-AF65-F5344CB8AC3E}">
        <p14:creationId xmlns:p14="http://schemas.microsoft.com/office/powerpoint/2010/main" val="3375675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Lake Accotink Overview</a:t>
            </a:r>
          </a:p>
        </p:txBody>
      </p:sp>
      <p:sp>
        <p:nvSpPr>
          <p:cNvPr id="3" name="Content Placeholder 2"/>
          <p:cNvSpPr>
            <a:spLocks noGrp="1"/>
          </p:cNvSpPr>
          <p:nvPr>
            <p:ph idx="1"/>
          </p:nvPr>
        </p:nvSpPr>
        <p:spPr>
          <a:xfrm>
            <a:off x="1103313" y="2052918"/>
            <a:ext cx="3839880" cy="4195481"/>
          </a:xfrm>
        </p:spPr>
        <p:txBody>
          <a:bodyPr>
            <a:normAutofit/>
          </a:bodyPr>
          <a:lstStyle/>
          <a:p>
            <a:pPr marL="0" indent="0">
              <a:buNone/>
            </a:pPr>
            <a:r>
              <a:rPr lang="en-US" dirty="0" smtClean="0"/>
              <a:t>Local Stakeholder Overview</a:t>
            </a:r>
          </a:p>
          <a:p>
            <a:r>
              <a:rPr lang="en-US" dirty="0" smtClean="0"/>
              <a:t>The lake is situated residence in the middle of residential homes generally between the $350,000 to $550,000 range, generally middle class for this area of interest. </a:t>
            </a:r>
          </a:p>
        </p:txBody>
      </p:sp>
      <p:pic>
        <p:nvPicPr>
          <p:cNvPr id="5" name="Picture 4"/>
          <p:cNvPicPr>
            <a:picLocks noChangeAspect="1"/>
          </p:cNvPicPr>
          <p:nvPr/>
        </p:nvPicPr>
        <p:blipFill>
          <a:blip r:embed="rId2"/>
          <a:stretch>
            <a:fillRect/>
          </a:stretch>
        </p:blipFill>
        <p:spPr>
          <a:xfrm>
            <a:off x="5042047" y="1282619"/>
            <a:ext cx="6709945" cy="5198843"/>
          </a:xfrm>
          <a:prstGeom prst="rect">
            <a:avLst/>
          </a:prstGeom>
        </p:spPr>
      </p:pic>
      <p:sp>
        <p:nvSpPr>
          <p:cNvPr id="6" name="Oval 5"/>
          <p:cNvSpPr/>
          <p:nvPr/>
        </p:nvSpPr>
        <p:spPr>
          <a:xfrm>
            <a:off x="8794750" y="4091155"/>
            <a:ext cx="152400" cy="1524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8870950" y="3882040"/>
            <a:ext cx="1160895" cy="261610"/>
          </a:xfrm>
          <a:prstGeom prst="rect">
            <a:avLst/>
          </a:prstGeom>
          <a:noFill/>
        </p:spPr>
        <p:txBody>
          <a:bodyPr wrap="none" rtlCol="0">
            <a:spAutoFit/>
          </a:bodyPr>
          <a:lstStyle/>
          <a:p>
            <a:r>
              <a:rPr lang="en-US" sz="1100" b="1" dirty="0" smtClean="0">
                <a:solidFill>
                  <a:schemeClr val="bg1"/>
                </a:solidFill>
              </a:rPr>
              <a:t>Lake Accotink</a:t>
            </a:r>
            <a:endParaRPr lang="en-US" sz="1100" b="1" dirty="0">
              <a:solidFill>
                <a:schemeClr val="bg1"/>
              </a:solidFill>
            </a:endParaRPr>
          </a:p>
        </p:txBody>
      </p:sp>
    </p:spTree>
    <p:extLst>
      <p:ext uri="{BB962C8B-B14F-4D97-AF65-F5344CB8AC3E}">
        <p14:creationId xmlns:p14="http://schemas.microsoft.com/office/powerpoint/2010/main" val="11672457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Lake Accotink </a:t>
            </a:r>
            <a:r>
              <a:rPr lang="en-US" dirty="0" smtClean="0"/>
              <a:t>Overview</a:t>
            </a:r>
            <a:endParaRPr lang="en-US" dirty="0"/>
          </a:p>
        </p:txBody>
      </p:sp>
      <p:sp>
        <p:nvSpPr>
          <p:cNvPr id="4" name="Content Placeholder 2"/>
          <p:cNvSpPr txBox="1">
            <a:spLocks/>
          </p:cNvSpPr>
          <p:nvPr/>
        </p:nvSpPr>
        <p:spPr>
          <a:xfrm>
            <a:off x="1103312" y="2052918"/>
            <a:ext cx="4918109" cy="4195481"/>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dirty="0" smtClean="0"/>
              <a:t>Early History</a:t>
            </a:r>
          </a:p>
          <a:p>
            <a:r>
              <a:rPr lang="en-US" dirty="0" smtClean="0"/>
              <a:t>The lake was a water source to the Algonquin Natives during pre colonial and colonial times (Fairfax County Parks).</a:t>
            </a:r>
          </a:p>
          <a:p>
            <a:r>
              <a:rPr lang="en-US" dirty="0"/>
              <a:t> </a:t>
            </a:r>
            <a:r>
              <a:rPr lang="en-US" dirty="0" smtClean="0"/>
              <a:t>In 1862 “Confederate </a:t>
            </a:r>
            <a:r>
              <a:rPr lang="en-US" dirty="0"/>
              <a:t>General J.E.B. Stuart dispatched twelve men under Gen. Fitzhugh Lee (Robert E. Lee’s nephew) to burn the undefended wooden trestle over Accotink Creek.” (</a:t>
            </a:r>
            <a:r>
              <a:rPr lang="en-US" dirty="0">
                <a:hlinkClick r:id="rId2"/>
              </a:rPr>
              <a:t>http://</a:t>
            </a:r>
            <a:r>
              <a:rPr lang="en-US" dirty="0" smtClean="0">
                <a:hlinkClick r:id="rId2"/>
              </a:rPr>
              <a:t>www.accotink.org/Trestle_Commemoration_2012.htm</a:t>
            </a:r>
            <a:r>
              <a:rPr lang="en-US" dirty="0" smtClean="0"/>
              <a:t>)</a:t>
            </a:r>
          </a:p>
          <a:p>
            <a:r>
              <a:rPr lang="en-US" dirty="0" smtClean="0"/>
              <a:t>Historic information can reveal natural processes and how locals interacted with the eco system. This will help during the study phase to reveal trends in the lake’s health and habitat.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7775" y="2234332"/>
            <a:ext cx="4286250" cy="3381375"/>
          </a:xfrm>
          <a:prstGeom prst="rect">
            <a:avLst/>
          </a:prstGeom>
        </p:spPr>
      </p:pic>
      <p:sp>
        <p:nvSpPr>
          <p:cNvPr id="6" name="TextBox 5"/>
          <p:cNvSpPr txBox="1"/>
          <p:nvPr/>
        </p:nvSpPr>
        <p:spPr>
          <a:xfrm>
            <a:off x="6717775" y="5615707"/>
            <a:ext cx="4286250" cy="369332"/>
          </a:xfrm>
          <a:prstGeom prst="rect">
            <a:avLst/>
          </a:prstGeom>
          <a:noFill/>
        </p:spPr>
        <p:txBody>
          <a:bodyPr wrap="square" rtlCol="0">
            <a:spAutoFit/>
          </a:bodyPr>
          <a:lstStyle/>
          <a:p>
            <a:r>
              <a:rPr lang="en-US" sz="900" dirty="0" smtClean="0"/>
              <a:t>(Original Accotink trestle bridge. Source: Friends of Lake Accotink </a:t>
            </a:r>
            <a:r>
              <a:rPr lang="en-US" sz="900" dirty="0"/>
              <a:t>Park </a:t>
            </a:r>
            <a:r>
              <a:rPr lang="en-US" sz="900" dirty="0">
                <a:hlinkClick r:id="rId4"/>
              </a:rPr>
              <a:t>http://</a:t>
            </a:r>
            <a:r>
              <a:rPr lang="en-US" sz="900" dirty="0" smtClean="0">
                <a:hlinkClick r:id="rId4"/>
              </a:rPr>
              <a:t>www.accotink.org</a:t>
            </a:r>
            <a:r>
              <a:rPr lang="en-US" sz="900" dirty="0" smtClean="0"/>
              <a:t>/Trestle_Commemoration_2012.htm)</a:t>
            </a:r>
            <a:endParaRPr lang="en-US" sz="900" dirty="0"/>
          </a:p>
        </p:txBody>
      </p:sp>
    </p:spTree>
    <p:extLst>
      <p:ext uri="{BB962C8B-B14F-4D97-AF65-F5344CB8AC3E}">
        <p14:creationId xmlns:p14="http://schemas.microsoft.com/office/powerpoint/2010/main" val="8644070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Lake Accotink </a:t>
            </a:r>
            <a:r>
              <a:rPr lang="en-US" dirty="0" smtClean="0"/>
              <a:t>Overview</a:t>
            </a:r>
            <a:endParaRPr lang="en-US" dirty="0"/>
          </a:p>
        </p:txBody>
      </p:sp>
      <p:sp>
        <p:nvSpPr>
          <p:cNvPr id="4" name="Content Placeholder 2"/>
          <p:cNvSpPr txBox="1">
            <a:spLocks/>
          </p:cNvSpPr>
          <p:nvPr/>
        </p:nvSpPr>
        <p:spPr>
          <a:xfrm>
            <a:off x="1103313" y="2052918"/>
            <a:ext cx="3839880" cy="419548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dirty="0" smtClean="0"/>
              <a:t>Post 1900 history</a:t>
            </a:r>
          </a:p>
          <a:p>
            <a:r>
              <a:rPr lang="en-US" dirty="0"/>
              <a:t> I-495 was completed in 1964 </a:t>
            </a:r>
            <a:r>
              <a:rPr lang="en-US" baseline="30000" dirty="0" smtClean="0"/>
              <a:t>[6] </a:t>
            </a:r>
            <a:r>
              <a:rPr lang="en-US" dirty="0"/>
              <a:t>and was expanded in 2012 </a:t>
            </a:r>
            <a:r>
              <a:rPr lang="en-US" baseline="30000" dirty="0" smtClean="0"/>
              <a:t>[7]</a:t>
            </a:r>
            <a:r>
              <a:rPr lang="en-US" dirty="0" smtClean="0"/>
              <a:t>. </a:t>
            </a:r>
            <a:r>
              <a:rPr lang="en-US" dirty="0"/>
              <a:t>Now the expanded surface area on I-495 is greatly contributing to runoff, sedimentation and erosion as larger volumes of water are sent down stream through Flag Run and other tributaries leading to Lake Accotink.</a:t>
            </a:r>
          </a:p>
        </p:txBody>
      </p:sp>
      <p:pic>
        <p:nvPicPr>
          <p:cNvPr id="7" name="Picture 2" descr="http://fairfaxnews.com/wp-content/uploads/2012/01/braddock-49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564" y="2451570"/>
            <a:ext cx="4488930" cy="31632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145769" y="5575108"/>
            <a:ext cx="2865119" cy="369332"/>
          </a:xfrm>
          <a:prstGeom prst="rect">
            <a:avLst/>
          </a:prstGeom>
          <a:noFill/>
        </p:spPr>
        <p:txBody>
          <a:bodyPr wrap="square" rtlCol="0">
            <a:spAutoFit/>
          </a:bodyPr>
          <a:lstStyle/>
          <a:p>
            <a:r>
              <a:rPr lang="en-US" sz="900" dirty="0" smtClean="0"/>
              <a:t>(I-495 Braddock Road interchange near Lake Accotink. Source: Fairfaxnews.com)</a:t>
            </a:r>
            <a:endParaRPr lang="en-US" sz="900" dirty="0"/>
          </a:p>
        </p:txBody>
      </p:sp>
    </p:spTree>
    <p:extLst>
      <p:ext uri="{BB962C8B-B14F-4D97-AF65-F5344CB8AC3E}">
        <p14:creationId xmlns:p14="http://schemas.microsoft.com/office/powerpoint/2010/main" val="2493982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Problems with the Lake</a:t>
            </a:r>
            <a:endParaRPr lang="en-US" dirty="0"/>
          </a:p>
        </p:txBody>
      </p:sp>
      <p:sp>
        <p:nvSpPr>
          <p:cNvPr id="3" name="Content Placeholder 2"/>
          <p:cNvSpPr>
            <a:spLocks noGrp="1"/>
          </p:cNvSpPr>
          <p:nvPr>
            <p:ph idx="1"/>
          </p:nvPr>
        </p:nvSpPr>
        <p:spPr>
          <a:xfrm>
            <a:off x="1103313" y="2052918"/>
            <a:ext cx="4296002" cy="4195481"/>
          </a:xfrm>
        </p:spPr>
        <p:txBody>
          <a:bodyPr/>
          <a:lstStyle/>
          <a:p>
            <a:pPr marL="0" indent="0">
              <a:buNone/>
            </a:pPr>
            <a:r>
              <a:rPr lang="en-US" dirty="0" smtClean="0"/>
              <a:t>One of the main issues the lake is facing is the constant dredging and maintenance costs to do so. Sediment buildup in the lake has become very frequent, however this issue has multiple facets.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1190" y="4108800"/>
            <a:ext cx="3800493" cy="21395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6580" y="1573329"/>
            <a:ext cx="3800492" cy="2139598"/>
          </a:xfrm>
          <a:prstGeom prst="rect">
            <a:avLst/>
          </a:prstGeom>
        </p:spPr>
      </p:pic>
      <p:sp>
        <p:nvSpPr>
          <p:cNvPr id="7" name="TextBox 6"/>
          <p:cNvSpPr txBox="1"/>
          <p:nvPr/>
        </p:nvSpPr>
        <p:spPr>
          <a:xfrm>
            <a:off x="7062104" y="3666272"/>
            <a:ext cx="3789397" cy="369332"/>
          </a:xfrm>
          <a:prstGeom prst="rect">
            <a:avLst/>
          </a:prstGeom>
          <a:noFill/>
        </p:spPr>
        <p:txBody>
          <a:bodyPr wrap="square" rtlCol="0">
            <a:spAutoFit/>
          </a:bodyPr>
          <a:lstStyle/>
          <a:p>
            <a:r>
              <a:rPr lang="en-US" sz="900" dirty="0" smtClean="0"/>
              <a:t>(Accotink dam filled with debris. Source: Harold Krivell  September 2015)</a:t>
            </a:r>
            <a:endParaRPr lang="en-US" sz="900" dirty="0"/>
          </a:p>
        </p:txBody>
      </p:sp>
      <p:sp>
        <p:nvSpPr>
          <p:cNvPr id="8" name="TextBox 7"/>
          <p:cNvSpPr txBox="1"/>
          <p:nvPr/>
        </p:nvSpPr>
        <p:spPr>
          <a:xfrm>
            <a:off x="5070367" y="6193309"/>
            <a:ext cx="3901316" cy="369332"/>
          </a:xfrm>
          <a:prstGeom prst="rect">
            <a:avLst/>
          </a:prstGeom>
          <a:noFill/>
        </p:spPr>
        <p:txBody>
          <a:bodyPr wrap="square" rtlCol="0">
            <a:spAutoFit/>
          </a:bodyPr>
          <a:lstStyle/>
          <a:p>
            <a:r>
              <a:rPr lang="en-US" sz="900" dirty="0" smtClean="0"/>
              <a:t>(Stagnant tributary filled with debris and sediment. Source: Harold Krivell  September2015)</a:t>
            </a:r>
            <a:endParaRPr lang="en-US" sz="900" dirty="0"/>
          </a:p>
        </p:txBody>
      </p:sp>
    </p:spTree>
    <p:extLst>
      <p:ext uri="{BB962C8B-B14F-4D97-AF65-F5344CB8AC3E}">
        <p14:creationId xmlns:p14="http://schemas.microsoft.com/office/powerpoint/2010/main" val="23611438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a:xfrm>
            <a:off x="2492830" y="5403869"/>
            <a:ext cx="7815314" cy="1247253"/>
          </a:xfrm>
          <a:prstGeom prst="rect">
            <a:avLst/>
          </a:prstGeom>
          <a:solidFill>
            <a:schemeClr val="accent4">
              <a:lumMod val="7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Design Problems with the Lake</a:t>
            </a:r>
            <a:endParaRPr lang="en-US" dirty="0"/>
          </a:p>
        </p:txBody>
      </p:sp>
      <p:sp>
        <p:nvSpPr>
          <p:cNvPr id="3" name="Content Placeholder 2"/>
          <p:cNvSpPr>
            <a:spLocks noGrp="1"/>
          </p:cNvSpPr>
          <p:nvPr>
            <p:ph idx="1"/>
          </p:nvPr>
        </p:nvSpPr>
        <p:spPr>
          <a:xfrm>
            <a:off x="1103313" y="1411925"/>
            <a:ext cx="4296002" cy="3838140"/>
          </a:xfrm>
        </p:spPr>
        <p:txBody>
          <a:bodyPr>
            <a:normAutofit fontScale="92500"/>
          </a:bodyPr>
          <a:lstStyle/>
          <a:p>
            <a:pPr marL="0" indent="0">
              <a:buNone/>
            </a:pPr>
            <a:r>
              <a:rPr lang="en-US" sz="1700" dirty="0" smtClean="0"/>
              <a:t>This web is designed to help understand the problem and find the source of the issue and would fit in the process model of the framework. </a:t>
            </a:r>
          </a:p>
          <a:p>
            <a:pPr marL="0" indent="0">
              <a:buNone/>
            </a:pPr>
            <a:r>
              <a:rPr lang="en-US" sz="1700" dirty="0" smtClean="0"/>
              <a:t>For the Lake Accotink issue we begin with the immediate issues facing the lake (highlighted in blue) and work in reverse order, tracing where the problem stems by observing effects up stream. </a:t>
            </a:r>
          </a:p>
          <a:p>
            <a:pPr marL="0" indent="0">
              <a:buNone/>
            </a:pPr>
            <a:r>
              <a:rPr lang="en-US" sz="1700" dirty="0" smtClean="0"/>
              <a:t>Logically, </a:t>
            </a:r>
            <a:r>
              <a:rPr lang="en-US" sz="1700" dirty="0"/>
              <a:t>t</a:t>
            </a:r>
            <a:r>
              <a:rPr lang="en-US" sz="1700" dirty="0" smtClean="0"/>
              <a:t>his problem diagram works with an upstream flow, however it is possible it may work in a different order with a different problem or set of problems.</a:t>
            </a:r>
          </a:p>
        </p:txBody>
      </p:sp>
      <p:sp>
        <p:nvSpPr>
          <p:cNvPr id="10" name="Oval 9"/>
          <p:cNvSpPr/>
          <p:nvPr/>
        </p:nvSpPr>
        <p:spPr>
          <a:xfrm>
            <a:off x="7690641" y="5541703"/>
            <a:ext cx="2223880" cy="9546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Increased Park Maintenance Cost</a:t>
            </a:r>
            <a:endParaRPr lang="en-US" sz="1100" dirty="0"/>
          </a:p>
        </p:txBody>
      </p:sp>
      <p:sp>
        <p:nvSpPr>
          <p:cNvPr id="11" name="Oval 10"/>
          <p:cNvSpPr/>
          <p:nvPr/>
        </p:nvSpPr>
        <p:spPr>
          <a:xfrm>
            <a:off x="6058697" y="3450340"/>
            <a:ext cx="1552317" cy="49426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bg1"/>
                </a:solidFill>
              </a:rPr>
              <a:t>Increased runoff plus pollution</a:t>
            </a:r>
            <a:endParaRPr lang="en-US" sz="800" dirty="0">
              <a:solidFill>
                <a:schemeClr val="bg1"/>
              </a:solidFill>
            </a:endParaRPr>
          </a:p>
        </p:txBody>
      </p:sp>
      <p:sp>
        <p:nvSpPr>
          <p:cNvPr id="12" name="Oval 11"/>
          <p:cNvSpPr/>
          <p:nvPr/>
        </p:nvSpPr>
        <p:spPr>
          <a:xfrm>
            <a:off x="8016046" y="3925533"/>
            <a:ext cx="1552317" cy="494269"/>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Erosion</a:t>
            </a:r>
            <a:endParaRPr lang="en-US" sz="800" dirty="0"/>
          </a:p>
        </p:txBody>
      </p:sp>
      <p:sp>
        <p:nvSpPr>
          <p:cNvPr id="13" name="Oval 12"/>
          <p:cNvSpPr/>
          <p:nvPr/>
        </p:nvSpPr>
        <p:spPr>
          <a:xfrm>
            <a:off x="10121100" y="3203205"/>
            <a:ext cx="1552317" cy="494269"/>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Threat to Private Property</a:t>
            </a:r>
            <a:endParaRPr lang="en-US" sz="800" dirty="0"/>
          </a:p>
        </p:txBody>
      </p:sp>
      <p:sp>
        <p:nvSpPr>
          <p:cNvPr id="14" name="Oval 13"/>
          <p:cNvSpPr/>
          <p:nvPr/>
        </p:nvSpPr>
        <p:spPr>
          <a:xfrm>
            <a:off x="8016046" y="4733618"/>
            <a:ext cx="1552317" cy="494269"/>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Sediment Flow to Lake</a:t>
            </a:r>
            <a:endParaRPr lang="en-US" sz="1050" dirty="0"/>
          </a:p>
        </p:txBody>
      </p:sp>
      <p:cxnSp>
        <p:nvCxnSpPr>
          <p:cNvPr id="15" name="Straight Arrow Connector 14"/>
          <p:cNvCxnSpPr>
            <a:stCxn id="11" idx="5"/>
            <a:endCxn id="12" idx="2"/>
          </p:cNvCxnSpPr>
          <p:nvPr/>
        </p:nvCxnSpPr>
        <p:spPr>
          <a:xfrm>
            <a:off x="7383682" y="3872225"/>
            <a:ext cx="632364" cy="30044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2" idx="6"/>
            <a:endCxn id="13" idx="2"/>
          </p:cNvCxnSpPr>
          <p:nvPr/>
        </p:nvCxnSpPr>
        <p:spPr>
          <a:xfrm flipV="1">
            <a:off x="9568363" y="3450340"/>
            <a:ext cx="552737" cy="72232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2" idx="4"/>
            <a:endCxn id="14" idx="0"/>
          </p:cNvCxnSpPr>
          <p:nvPr/>
        </p:nvCxnSpPr>
        <p:spPr>
          <a:xfrm>
            <a:off x="8792205" y="4419803"/>
            <a:ext cx="0" cy="31381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4" idx="4"/>
            <a:endCxn id="10" idx="0"/>
          </p:cNvCxnSpPr>
          <p:nvPr/>
        </p:nvCxnSpPr>
        <p:spPr>
          <a:xfrm>
            <a:off x="8792205" y="5227887"/>
            <a:ext cx="10376" cy="31381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5095950" y="5542683"/>
            <a:ext cx="2223880" cy="9546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Damage to Ecosystem and potential for a dead lake</a:t>
            </a:r>
            <a:endParaRPr lang="en-US" sz="1100" dirty="0"/>
          </a:p>
        </p:txBody>
      </p:sp>
      <p:sp>
        <p:nvSpPr>
          <p:cNvPr id="26" name="Rectangle 25"/>
          <p:cNvSpPr/>
          <p:nvPr/>
        </p:nvSpPr>
        <p:spPr>
          <a:xfrm>
            <a:off x="5997840" y="1403685"/>
            <a:ext cx="1647731" cy="1647322"/>
          </a:xfrm>
          <a:prstGeom prst="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rPr>
              <a:t>Infrastructure Expansion</a:t>
            </a:r>
          </a:p>
          <a:p>
            <a:r>
              <a:rPr lang="en-US" sz="1200" dirty="0" smtClean="0">
                <a:solidFill>
                  <a:schemeClr val="bg1"/>
                </a:solidFill>
              </a:rPr>
              <a:t>- I-95 expansion</a:t>
            </a:r>
          </a:p>
          <a:p>
            <a:r>
              <a:rPr lang="en-US" sz="1200" dirty="0" smtClean="0">
                <a:solidFill>
                  <a:schemeClr val="bg1"/>
                </a:solidFill>
              </a:rPr>
              <a:t>- Braddock Rd Expansion</a:t>
            </a:r>
          </a:p>
          <a:p>
            <a:r>
              <a:rPr lang="en-US" sz="1200" dirty="0" smtClean="0">
                <a:solidFill>
                  <a:schemeClr val="bg1"/>
                </a:solidFill>
              </a:rPr>
              <a:t>-Residential upgrades</a:t>
            </a:r>
            <a:br>
              <a:rPr lang="en-US" sz="1200" dirty="0" smtClean="0">
                <a:solidFill>
                  <a:schemeClr val="bg1"/>
                </a:solidFill>
              </a:rPr>
            </a:br>
            <a:r>
              <a:rPr lang="en-US" sz="1200" dirty="0" smtClean="0">
                <a:solidFill>
                  <a:schemeClr val="bg1"/>
                </a:solidFill>
              </a:rPr>
              <a:t>-Recreational Paving</a:t>
            </a:r>
            <a:endParaRPr lang="en-US" sz="1200" dirty="0">
              <a:solidFill>
                <a:schemeClr val="bg1"/>
              </a:solidFill>
            </a:endParaRPr>
          </a:p>
        </p:txBody>
      </p:sp>
      <p:sp>
        <p:nvSpPr>
          <p:cNvPr id="34" name="Rectangle 33"/>
          <p:cNvSpPr/>
          <p:nvPr/>
        </p:nvSpPr>
        <p:spPr>
          <a:xfrm>
            <a:off x="8230455" y="1411924"/>
            <a:ext cx="1890645" cy="1647322"/>
          </a:xfrm>
          <a:prstGeom prst="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rPr>
              <a:t>Hard Surface Sediment and Pollutant Sources</a:t>
            </a:r>
          </a:p>
          <a:p>
            <a:r>
              <a:rPr lang="en-US" sz="1200" dirty="0" smtClean="0">
                <a:solidFill>
                  <a:schemeClr val="bg1"/>
                </a:solidFill>
              </a:rPr>
              <a:t>-Roads, Parking Lots, Residential Driveways, Rooftops and walkways</a:t>
            </a:r>
          </a:p>
          <a:p>
            <a:r>
              <a:rPr lang="en-US" sz="1200" dirty="0" smtClean="0">
                <a:solidFill>
                  <a:schemeClr val="bg1"/>
                </a:solidFill>
              </a:rPr>
              <a:t>-Residential fertilizers</a:t>
            </a:r>
          </a:p>
          <a:p>
            <a:pPr marL="171450" indent="-171450">
              <a:buFontTx/>
              <a:buChar char="-"/>
            </a:pPr>
            <a:endParaRPr lang="en-US" sz="1200" dirty="0"/>
          </a:p>
        </p:txBody>
      </p:sp>
      <p:cxnSp>
        <p:nvCxnSpPr>
          <p:cNvPr id="35" name="Straight Arrow Connector 34"/>
          <p:cNvCxnSpPr>
            <a:stCxn id="34" idx="1"/>
            <a:endCxn id="26" idx="3"/>
          </p:cNvCxnSpPr>
          <p:nvPr/>
        </p:nvCxnSpPr>
        <p:spPr>
          <a:xfrm flipH="1" flipV="1">
            <a:off x="7645571" y="2227346"/>
            <a:ext cx="584884" cy="823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5431732" y="4733617"/>
            <a:ext cx="1552317" cy="494269"/>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Pollution Transfer</a:t>
            </a:r>
            <a:endParaRPr lang="en-US" sz="600" dirty="0"/>
          </a:p>
        </p:txBody>
      </p:sp>
      <p:cxnSp>
        <p:nvCxnSpPr>
          <p:cNvPr id="44" name="Straight Arrow Connector 43"/>
          <p:cNvCxnSpPr>
            <a:stCxn id="11" idx="3"/>
            <a:endCxn id="43" idx="0"/>
          </p:cNvCxnSpPr>
          <p:nvPr/>
        </p:nvCxnSpPr>
        <p:spPr>
          <a:xfrm flipH="1">
            <a:off x="6207891" y="3872225"/>
            <a:ext cx="78138" cy="86139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3" idx="4"/>
            <a:endCxn id="20" idx="0"/>
          </p:cNvCxnSpPr>
          <p:nvPr/>
        </p:nvCxnSpPr>
        <p:spPr>
          <a:xfrm flipH="1">
            <a:off x="6207890" y="5227886"/>
            <a:ext cx="1" cy="31479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26" idx="2"/>
            <a:endCxn id="11" idx="0"/>
          </p:cNvCxnSpPr>
          <p:nvPr/>
        </p:nvCxnSpPr>
        <p:spPr>
          <a:xfrm>
            <a:off x="6821706" y="3051007"/>
            <a:ext cx="13150" cy="39933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10121100" y="3887721"/>
            <a:ext cx="1552317" cy="494269"/>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Threat to flora and fauna</a:t>
            </a:r>
            <a:endParaRPr lang="en-US" sz="800" dirty="0"/>
          </a:p>
        </p:txBody>
      </p:sp>
      <p:cxnSp>
        <p:nvCxnSpPr>
          <p:cNvPr id="59" name="Straight Arrow Connector 58"/>
          <p:cNvCxnSpPr>
            <a:stCxn id="12" idx="6"/>
            <a:endCxn id="58" idx="2"/>
          </p:cNvCxnSpPr>
          <p:nvPr/>
        </p:nvCxnSpPr>
        <p:spPr>
          <a:xfrm flipV="1">
            <a:off x="9568363" y="4134856"/>
            <a:ext cx="552737" cy="3781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10121100" y="4662466"/>
            <a:ext cx="1552317" cy="494269"/>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Threat to Park Amenities</a:t>
            </a:r>
            <a:endParaRPr lang="en-US" sz="800" dirty="0"/>
          </a:p>
        </p:txBody>
      </p:sp>
      <p:cxnSp>
        <p:nvCxnSpPr>
          <p:cNvPr id="62" name="Straight Arrow Connector 61"/>
          <p:cNvCxnSpPr>
            <a:stCxn id="12" idx="6"/>
            <a:endCxn id="61" idx="2"/>
          </p:cNvCxnSpPr>
          <p:nvPr/>
        </p:nvCxnSpPr>
        <p:spPr>
          <a:xfrm>
            <a:off x="9568363" y="4172668"/>
            <a:ext cx="552737" cy="73693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61" idx="4"/>
            <a:endCxn id="10" idx="6"/>
          </p:cNvCxnSpPr>
          <p:nvPr/>
        </p:nvCxnSpPr>
        <p:spPr>
          <a:xfrm flipH="1">
            <a:off x="9914521" y="5156735"/>
            <a:ext cx="982738" cy="86228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14" idx="2"/>
            <a:endCxn id="20" idx="0"/>
          </p:cNvCxnSpPr>
          <p:nvPr/>
        </p:nvCxnSpPr>
        <p:spPr>
          <a:xfrm flipH="1">
            <a:off x="6207890" y="4980753"/>
            <a:ext cx="1808156" cy="56193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2921070" y="5704329"/>
            <a:ext cx="1781257" cy="646331"/>
          </a:xfrm>
          <a:prstGeom prst="rect">
            <a:avLst/>
          </a:prstGeom>
          <a:noFill/>
        </p:spPr>
        <p:txBody>
          <a:bodyPr wrap="none" rtlCol="0">
            <a:spAutoFit/>
          </a:bodyPr>
          <a:lstStyle/>
          <a:p>
            <a:r>
              <a:rPr lang="en-US" dirty="0" smtClean="0"/>
              <a:t>Effects on </a:t>
            </a:r>
          </a:p>
          <a:p>
            <a:r>
              <a:rPr lang="en-US" dirty="0" smtClean="0"/>
              <a:t>Lake Accotink</a:t>
            </a:r>
            <a:endParaRPr lang="en-US" dirty="0"/>
          </a:p>
        </p:txBody>
      </p:sp>
    </p:spTree>
    <p:extLst>
      <p:ext uri="{BB962C8B-B14F-4D97-AF65-F5344CB8AC3E}">
        <p14:creationId xmlns:p14="http://schemas.microsoft.com/office/powerpoint/2010/main" val="16182728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071" y="3450339"/>
            <a:ext cx="2753708" cy="1549487"/>
          </a:xfrm>
          <a:prstGeom prst="rect">
            <a:avLst/>
          </a:prstGeom>
        </p:spPr>
      </p:pic>
      <p:sp>
        <p:nvSpPr>
          <p:cNvPr id="75" name="Rectangle 74"/>
          <p:cNvSpPr/>
          <p:nvPr/>
        </p:nvSpPr>
        <p:spPr>
          <a:xfrm>
            <a:off x="2492830" y="5403869"/>
            <a:ext cx="7815314" cy="1247253"/>
          </a:xfrm>
          <a:prstGeom prst="rect">
            <a:avLst/>
          </a:prstGeom>
          <a:solidFill>
            <a:schemeClr val="accent4">
              <a:lumMod val="7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Design Problems with the Lake</a:t>
            </a:r>
            <a:endParaRPr lang="en-US" dirty="0"/>
          </a:p>
        </p:txBody>
      </p:sp>
      <p:sp>
        <p:nvSpPr>
          <p:cNvPr id="3" name="Content Placeholder 2"/>
          <p:cNvSpPr>
            <a:spLocks noGrp="1"/>
          </p:cNvSpPr>
          <p:nvPr>
            <p:ph idx="1"/>
          </p:nvPr>
        </p:nvSpPr>
        <p:spPr>
          <a:xfrm>
            <a:off x="1103313" y="1411925"/>
            <a:ext cx="4296002" cy="3838140"/>
          </a:xfrm>
        </p:spPr>
        <p:txBody>
          <a:bodyPr>
            <a:normAutofit/>
          </a:bodyPr>
          <a:lstStyle/>
          <a:p>
            <a:pPr marL="0" indent="0">
              <a:buNone/>
            </a:pPr>
            <a:r>
              <a:rPr lang="en-US" sz="1700" dirty="0" smtClean="0"/>
              <a:t>Observing up stream effects revealed erosion, sedimentation and pollution. These effects are visible along the banks and tributaries with damaged flora and threat to park and private property and evidence of pollution and sedimentation. </a:t>
            </a:r>
          </a:p>
        </p:txBody>
      </p:sp>
      <p:sp>
        <p:nvSpPr>
          <p:cNvPr id="10" name="Oval 9"/>
          <p:cNvSpPr/>
          <p:nvPr/>
        </p:nvSpPr>
        <p:spPr>
          <a:xfrm>
            <a:off x="7690641" y="5541703"/>
            <a:ext cx="2223880" cy="9546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Increased Park Maintenance Cost</a:t>
            </a:r>
            <a:endParaRPr lang="en-US" sz="1100" dirty="0"/>
          </a:p>
        </p:txBody>
      </p:sp>
      <p:sp>
        <p:nvSpPr>
          <p:cNvPr id="11" name="Oval 10"/>
          <p:cNvSpPr/>
          <p:nvPr/>
        </p:nvSpPr>
        <p:spPr>
          <a:xfrm>
            <a:off x="6058697" y="3450340"/>
            <a:ext cx="1552317" cy="49426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bg1"/>
                </a:solidFill>
              </a:rPr>
              <a:t>Increased runoff plus pollution</a:t>
            </a:r>
            <a:endParaRPr lang="en-US" sz="800" dirty="0">
              <a:solidFill>
                <a:schemeClr val="bg1"/>
              </a:solidFill>
            </a:endParaRPr>
          </a:p>
        </p:txBody>
      </p:sp>
      <p:sp>
        <p:nvSpPr>
          <p:cNvPr id="12" name="Oval 11"/>
          <p:cNvSpPr/>
          <p:nvPr/>
        </p:nvSpPr>
        <p:spPr>
          <a:xfrm>
            <a:off x="8016046" y="3925533"/>
            <a:ext cx="1552317" cy="494269"/>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Erosion</a:t>
            </a:r>
            <a:endParaRPr lang="en-US" sz="800" dirty="0"/>
          </a:p>
        </p:txBody>
      </p:sp>
      <p:sp>
        <p:nvSpPr>
          <p:cNvPr id="13" name="Oval 12"/>
          <p:cNvSpPr/>
          <p:nvPr/>
        </p:nvSpPr>
        <p:spPr>
          <a:xfrm>
            <a:off x="10121100" y="3203205"/>
            <a:ext cx="1552317" cy="494269"/>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Threat to Private Property</a:t>
            </a:r>
            <a:endParaRPr lang="en-US" sz="800" dirty="0"/>
          </a:p>
        </p:txBody>
      </p:sp>
      <p:sp>
        <p:nvSpPr>
          <p:cNvPr id="14" name="Oval 13"/>
          <p:cNvSpPr/>
          <p:nvPr/>
        </p:nvSpPr>
        <p:spPr>
          <a:xfrm>
            <a:off x="8016046" y="4733618"/>
            <a:ext cx="1552317" cy="494269"/>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Sediment Flow to Lake</a:t>
            </a:r>
            <a:endParaRPr lang="en-US" sz="1050" dirty="0"/>
          </a:p>
        </p:txBody>
      </p:sp>
      <p:cxnSp>
        <p:nvCxnSpPr>
          <p:cNvPr id="15" name="Straight Arrow Connector 14"/>
          <p:cNvCxnSpPr>
            <a:stCxn id="11" idx="5"/>
            <a:endCxn id="12" idx="2"/>
          </p:cNvCxnSpPr>
          <p:nvPr/>
        </p:nvCxnSpPr>
        <p:spPr>
          <a:xfrm>
            <a:off x="7383682" y="3872225"/>
            <a:ext cx="632364" cy="30044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2" idx="6"/>
            <a:endCxn id="13" idx="2"/>
          </p:cNvCxnSpPr>
          <p:nvPr/>
        </p:nvCxnSpPr>
        <p:spPr>
          <a:xfrm flipV="1">
            <a:off x="9568363" y="3450340"/>
            <a:ext cx="552737" cy="72232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2" idx="4"/>
            <a:endCxn id="14" idx="0"/>
          </p:cNvCxnSpPr>
          <p:nvPr/>
        </p:nvCxnSpPr>
        <p:spPr>
          <a:xfrm>
            <a:off x="8792205" y="4419803"/>
            <a:ext cx="0" cy="31381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4" idx="4"/>
            <a:endCxn id="10" idx="0"/>
          </p:cNvCxnSpPr>
          <p:nvPr/>
        </p:nvCxnSpPr>
        <p:spPr>
          <a:xfrm>
            <a:off x="8792205" y="5227887"/>
            <a:ext cx="10376" cy="31381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5095950" y="5542683"/>
            <a:ext cx="2223880" cy="9546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Damage to Ecosystem and potential for a dead lake</a:t>
            </a:r>
            <a:endParaRPr lang="en-US" sz="1100" dirty="0"/>
          </a:p>
        </p:txBody>
      </p:sp>
      <p:sp>
        <p:nvSpPr>
          <p:cNvPr id="26" name="Rectangle 25"/>
          <p:cNvSpPr/>
          <p:nvPr/>
        </p:nvSpPr>
        <p:spPr>
          <a:xfrm>
            <a:off x="5997840" y="1403685"/>
            <a:ext cx="1647731" cy="1647322"/>
          </a:xfrm>
          <a:prstGeom prst="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rPr>
              <a:t>Infrastructure Expansion</a:t>
            </a:r>
          </a:p>
          <a:p>
            <a:r>
              <a:rPr lang="en-US" sz="1200" dirty="0" smtClean="0">
                <a:solidFill>
                  <a:schemeClr val="bg1"/>
                </a:solidFill>
              </a:rPr>
              <a:t>- I-95 expansion</a:t>
            </a:r>
          </a:p>
          <a:p>
            <a:r>
              <a:rPr lang="en-US" sz="1200" dirty="0" smtClean="0">
                <a:solidFill>
                  <a:schemeClr val="bg1"/>
                </a:solidFill>
              </a:rPr>
              <a:t>- Braddock Rd Expansion</a:t>
            </a:r>
          </a:p>
          <a:p>
            <a:r>
              <a:rPr lang="en-US" sz="1200" dirty="0" smtClean="0">
                <a:solidFill>
                  <a:schemeClr val="bg1"/>
                </a:solidFill>
              </a:rPr>
              <a:t>-Residential upgrades</a:t>
            </a:r>
            <a:br>
              <a:rPr lang="en-US" sz="1200" dirty="0" smtClean="0">
                <a:solidFill>
                  <a:schemeClr val="bg1"/>
                </a:solidFill>
              </a:rPr>
            </a:br>
            <a:r>
              <a:rPr lang="en-US" sz="1200" dirty="0" smtClean="0">
                <a:solidFill>
                  <a:schemeClr val="bg1"/>
                </a:solidFill>
              </a:rPr>
              <a:t>-Recreational Paving</a:t>
            </a:r>
            <a:endParaRPr lang="en-US" sz="1200" dirty="0">
              <a:solidFill>
                <a:schemeClr val="bg1"/>
              </a:solidFill>
            </a:endParaRPr>
          </a:p>
        </p:txBody>
      </p:sp>
      <p:sp>
        <p:nvSpPr>
          <p:cNvPr id="34" name="Rectangle 33"/>
          <p:cNvSpPr/>
          <p:nvPr/>
        </p:nvSpPr>
        <p:spPr>
          <a:xfrm>
            <a:off x="8230455" y="1411924"/>
            <a:ext cx="1890645" cy="1647322"/>
          </a:xfrm>
          <a:prstGeom prst="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rPr>
              <a:t>Hard Surface Sediment and Pollutant Sources</a:t>
            </a:r>
          </a:p>
          <a:p>
            <a:r>
              <a:rPr lang="en-US" sz="1200" dirty="0" smtClean="0">
                <a:solidFill>
                  <a:schemeClr val="bg1"/>
                </a:solidFill>
              </a:rPr>
              <a:t>-Roads, Parking Lots, Residential Driveways, Rooftops and walkways</a:t>
            </a:r>
          </a:p>
          <a:p>
            <a:r>
              <a:rPr lang="en-US" sz="1200" dirty="0" smtClean="0">
                <a:solidFill>
                  <a:schemeClr val="bg1"/>
                </a:solidFill>
              </a:rPr>
              <a:t>-Residential fertilizers</a:t>
            </a:r>
          </a:p>
          <a:p>
            <a:pPr marL="171450" indent="-171450">
              <a:buFontTx/>
              <a:buChar char="-"/>
            </a:pPr>
            <a:endParaRPr lang="en-US" sz="1200" dirty="0"/>
          </a:p>
        </p:txBody>
      </p:sp>
      <p:cxnSp>
        <p:nvCxnSpPr>
          <p:cNvPr id="35" name="Straight Arrow Connector 34"/>
          <p:cNvCxnSpPr>
            <a:stCxn id="34" idx="1"/>
            <a:endCxn id="26" idx="3"/>
          </p:cNvCxnSpPr>
          <p:nvPr/>
        </p:nvCxnSpPr>
        <p:spPr>
          <a:xfrm flipH="1" flipV="1">
            <a:off x="7645571" y="2227346"/>
            <a:ext cx="584884" cy="823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5431732" y="4733617"/>
            <a:ext cx="1552317" cy="494269"/>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Pollution Transfer</a:t>
            </a:r>
            <a:endParaRPr lang="en-US" sz="600" dirty="0"/>
          </a:p>
        </p:txBody>
      </p:sp>
      <p:cxnSp>
        <p:nvCxnSpPr>
          <p:cNvPr id="44" name="Straight Arrow Connector 43"/>
          <p:cNvCxnSpPr>
            <a:stCxn id="11" idx="3"/>
            <a:endCxn id="43" idx="0"/>
          </p:cNvCxnSpPr>
          <p:nvPr/>
        </p:nvCxnSpPr>
        <p:spPr>
          <a:xfrm flipH="1">
            <a:off x="6207891" y="3872225"/>
            <a:ext cx="78138" cy="86139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3" idx="4"/>
            <a:endCxn id="20" idx="0"/>
          </p:cNvCxnSpPr>
          <p:nvPr/>
        </p:nvCxnSpPr>
        <p:spPr>
          <a:xfrm flipH="1">
            <a:off x="6207890" y="5227886"/>
            <a:ext cx="1" cy="31479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26" idx="2"/>
            <a:endCxn id="11" idx="0"/>
          </p:cNvCxnSpPr>
          <p:nvPr/>
        </p:nvCxnSpPr>
        <p:spPr>
          <a:xfrm>
            <a:off x="6821706" y="3051007"/>
            <a:ext cx="13150" cy="39933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10121100" y="3887721"/>
            <a:ext cx="1552317" cy="494269"/>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Threat to flora and fauna</a:t>
            </a:r>
            <a:endParaRPr lang="en-US" sz="800" dirty="0"/>
          </a:p>
        </p:txBody>
      </p:sp>
      <p:cxnSp>
        <p:nvCxnSpPr>
          <p:cNvPr id="59" name="Straight Arrow Connector 58"/>
          <p:cNvCxnSpPr>
            <a:stCxn id="12" idx="6"/>
            <a:endCxn id="58" idx="2"/>
          </p:cNvCxnSpPr>
          <p:nvPr/>
        </p:nvCxnSpPr>
        <p:spPr>
          <a:xfrm flipV="1">
            <a:off x="9568363" y="4134856"/>
            <a:ext cx="552737" cy="3781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10121100" y="4662466"/>
            <a:ext cx="1552317" cy="494269"/>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Threat to Park Amenities</a:t>
            </a:r>
            <a:endParaRPr lang="en-US" sz="800" dirty="0"/>
          </a:p>
        </p:txBody>
      </p:sp>
      <p:cxnSp>
        <p:nvCxnSpPr>
          <p:cNvPr id="62" name="Straight Arrow Connector 61"/>
          <p:cNvCxnSpPr>
            <a:stCxn id="12" idx="6"/>
            <a:endCxn id="61" idx="2"/>
          </p:cNvCxnSpPr>
          <p:nvPr/>
        </p:nvCxnSpPr>
        <p:spPr>
          <a:xfrm>
            <a:off x="9568363" y="4172668"/>
            <a:ext cx="552737" cy="73693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61" idx="4"/>
            <a:endCxn id="10" idx="6"/>
          </p:cNvCxnSpPr>
          <p:nvPr/>
        </p:nvCxnSpPr>
        <p:spPr>
          <a:xfrm flipH="1">
            <a:off x="9914521" y="5156735"/>
            <a:ext cx="982738" cy="86228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14" idx="2"/>
            <a:endCxn id="20" idx="0"/>
          </p:cNvCxnSpPr>
          <p:nvPr/>
        </p:nvCxnSpPr>
        <p:spPr>
          <a:xfrm flipH="1">
            <a:off x="6207890" y="4980753"/>
            <a:ext cx="1808156" cy="56193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2921070" y="5704329"/>
            <a:ext cx="1781257" cy="646331"/>
          </a:xfrm>
          <a:prstGeom prst="rect">
            <a:avLst/>
          </a:prstGeom>
          <a:noFill/>
        </p:spPr>
        <p:txBody>
          <a:bodyPr wrap="none" rtlCol="0">
            <a:spAutoFit/>
          </a:bodyPr>
          <a:lstStyle/>
          <a:p>
            <a:r>
              <a:rPr lang="en-US" dirty="0" smtClean="0"/>
              <a:t>Effects on </a:t>
            </a:r>
          </a:p>
          <a:p>
            <a:r>
              <a:rPr lang="en-US" dirty="0" smtClean="0"/>
              <a:t>Lake Accotink</a:t>
            </a:r>
            <a:endParaRPr lang="en-US" dirty="0"/>
          </a:p>
        </p:txBody>
      </p:sp>
      <p:sp>
        <p:nvSpPr>
          <p:cNvPr id="4" name="Freeform 3"/>
          <p:cNvSpPr/>
          <p:nvPr/>
        </p:nvSpPr>
        <p:spPr>
          <a:xfrm>
            <a:off x="5263978" y="3838832"/>
            <a:ext cx="4547287" cy="1474573"/>
          </a:xfrm>
          <a:custGeom>
            <a:avLst/>
            <a:gdLst>
              <a:gd name="connsiteX0" fmla="*/ 0 w 4547287"/>
              <a:gd name="connsiteY0" fmla="*/ 568411 h 1474573"/>
              <a:gd name="connsiteX1" fmla="*/ 0 w 4547287"/>
              <a:gd name="connsiteY1" fmla="*/ 1474573 h 1474573"/>
              <a:gd name="connsiteX2" fmla="*/ 3163330 w 4547287"/>
              <a:gd name="connsiteY2" fmla="*/ 1474573 h 1474573"/>
              <a:gd name="connsiteX3" fmla="*/ 4547287 w 4547287"/>
              <a:gd name="connsiteY3" fmla="*/ 1474573 h 1474573"/>
              <a:gd name="connsiteX4" fmla="*/ 4547287 w 4547287"/>
              <a:gd name="connsiteY4" fmla="*/ 0 h 1474573"/>
              <a:gd name="connsiteX5" fmla="*/ 2644346 w 4547287"/>
              <a:gd name="connsiteY5" fmla="*/ 0 h 1474573"/>
              <a:gd name="connsiteX6" fmla="*/ 2281881 w 4547287"/>
              <a:gd name="connsiteY6" fmla="*/ 510746 h 1474573"/>
              <a:gd name="connsiteX7" fmla="*/ 0 w 4547287"/>
              <a:gd name="connsiteY7" fmla="*/ 568411 h 147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7287" h="1474573">
                <a:moveTo>
                  <a:pt x="0" y="568411"/>
                </a:moveTo>
                <a:lnTo>
                  <a:pt x="0" y="1474573"/>
                </a:lnTo>
                <a:lnTo>
                  <a:pt x="3163330" y="1474573"/>
                </a:lnTo>
                <a:lnTo>
                  <a:pt x="4547287" y="1474573"/>
                </a:lnTo>
                <a:lnTo>
                  <a:pt x="4547287" y="0"/>
                </a:lnTo>
                <a:lnTo>
                  <a:pt x="2644346" y="0"/>
                </a:lnTo>
                <a:lnTo>
                  <a:pt x="2281881" y="510746"/>
                </a:lnTo>
                <a:lnTo>
                  <a:pt x="0" y="568411"/>
                </a:lnTo>
                <a:close/>
              </a:path>
            </a:pathLst>
          </a:cu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92" y="3450339"/>
            <a:ext cx="2747712" cy="1546905"/>
          </a:xfrm>
          <a:prstGeom prst="rect">
            <a:avLst/>
          </a:prstGeom>
        </p:spPr>
      </p:pic>
      <p:sp>
        <p:nvSpPr>
          <p:cNvPr id="7" name="TextBox 6"/>
          <p:cNvSpPr txBox="1"/>
          <p:nvPr/>
        </p:nvSpPr>
        <p:spPr>
          <a:xfrm>
            <a:off x="252919" y="5156735"/>
            <a:ext cx="184731" cy="369332"/>
          </a:xfrm>
          <a:prstGeom prst="rect">
            <a:avLst/>
          </a:prstGeom>
          <a:noFill/>
        </p:spPr>
        <p:txBody>
          <a:bodyPr wrap="none" rtlCol="0">
            <a:spAutoFit/>
          </a:bodyPr>
          <a:lstStyle/>
          <a:p>
            <a:endParaRPr lang="en-US" dirty="0"/>
          </a:p>
        </p:txBody>
      </p:sp>
      <p:sp>
        <p:nvSpPr>
          <p:cNvPr id="8" name="TextBox 7"/>
          <p:cNvSpPr txBox="1"/>
          <p:nvPr/>
        </p:nvSpPr>
        <p:spPr>
          <a:xfrm>
            <a:off x="337531" y="531340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740902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a:xfrm>
            <a:off x="2492830" y="5403869"/>
            <a:ext cx="7815314" cy="1247253"/>
          </a:xfrm>
          <a:prstGeom prst="rect">
            <a:avLst/>
          </a:prstGeom>
          <a:solidFill>
            <a:schemeClr val="accent4">
              <a:lumMod val="7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Design Problems with the Lake</a:t>
            </a:r>
            <a:endParaRPr lang="en-US" dirty="0"/>
          </a:p>
        </p:txBody>
      </p:sp>
      <p:sp>
        <p:nvSpPr>
          <p:cNvPr id="3" name="Content Placeholder 2"/>
          <p:cNvSpPr>
            <a:spLocks noGrp="1"/>
          </p:cNvSpPr>
          <p:nvPr>
            <p:ph idx="1"/>
          </p:nvPr>
        </p:nvSpPr>
        <p:spPr>
          <a:xfrm>
            <a:off x="1103313" y="1411925"/>
            <a:ext cx="4296002" cy="3838140"/>
          </a:xfrm>
        </p:spPr>
        <p:txBody>
          <a:bodyPr>
            <a:normAutofit fontScale="92500" lnSpcReduction="20000"/>
          </a:bodyPr>
          <a:lstStyle/>
          <a:p>
            <a:pPr marL="0" indent="0">
              <a:buNone/>
            </a:pPr>
            <a:r>
              <a:rPr lang="en-US" dirty="0" smtClean="0"/>
              <a:t>However the root of the cause reaches up stream to multiple sources. These include…</a:t>
            </a:r>
          </a:p>
          <a:p>
            <a:r>
              <a:rPr lang="en-US" sz="1700" dirty="0" smtClean="0"/>
              <a:t>Road and Parking lots</a:t>
            </a:r>
            <a:endParaRPr lang="en-US" sz="1700" dirty="0"/>
          </a:p>
          <a:p>
            <a:r>
              <a:rPr lang="en-US" sz="1700" dirty="0" smtClean="0"/>
              <a:t>Driveways, sidewalks and Paved trails</a:t>
            </a:r>
          </a:p>
          <a:p>
            <a:r>
              <a:rPr lang="en-US" sz="1700" dirty="0" smtClean="0"/>
              <a:t>Rooftops and Patios and Walkways</a:t>
            </a:r>
          </a:p>
          <a:p>
            <a:pPr marL="0" indent="0">
              <a:buNone/>
            </a:pPr>
            <a:r>
              <a:rPr lang="en-US" dirty="0" smtClean="0"/>
              <a:t>Additional elements of pollution exacerbate the situation…</a:t>
            </a:r>
          </a:p>
          <a:p>
            <a:r>
              <a:rPr lang="en-US" sz="1700" dirty="0" smtClean="0"/>
              <a:t>Expansion of transportation and parking lots, increasing surface runoff</a:t>
            </a:r>
          </a:p>
          <a:p>
            <a:r>
              <a:rPr lang="en-US" sz="1700" dirty="0" smtClean="0"/>
              <a:t>Use of residential Fertilizers</a:t>
            </a:r>
          </a:p>
          <a:p>
            <a:pPr marL="0" indent="0">
              <a:buNone/>
            </a:pPr>
            <a:r>
              <a:rPr lang="en-US" sz="1700" dirty="0" smtClean="0"/>
              <a:t>These factors lead to a significant increase in runoff and pollution</a:t>
            </a:r>
          </a:p>
        </p:txBody>
      </p:sp>
      <p:sp>
        <p:nvSpPr>
          <p:cNvPr id="10" name="Oval 9"/>
          <p:cNvSpPr/>
          <p:nvPr/>
        </p:nvSpPr>
        <p:spPr>
          <a:xfrm>
            <a:off x="7690641" y="5541703"/>
            <a:ext cx="2223880" cy="9546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Increased Park Maintenance Cost</a:t>
            </a:r>
            <a:endParaRPr lang="en-US" sz="1100" dirty="0"/>
          </a:p>
        </p:txBody>
      </p:sp>
      <p:sp>
        <p:nvSpPr>
          <p:cNvPr id="11" name="Oval 10"/>
          <p:cNvSpPr/>
          <p:nvPr/>
        </p:nvSpPr>
        <p:spPr>
          <a:xfrm>
            <a:off x="6058697" y="3450340"/>
            <a:ext cx="1552317" cy="49426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bg1"/>
                </a:solidFill>
              </a:rPr>
              <a:t>Increased runoff plus pollution</a:t>
            </a:r>
            <a:endParaRPr lang="en-US" sz="800" dirty="0">
              <a:solidFill>
                <a:schemeClr val="bg1"/>
              </a:solidFill>
            </a:endParaRPr>
          </a:p>
        </p:txBody>
      </p:sp>
      <p:sp>
        <p:nvSpPr>
          <p:cNvPr id="12" name="Oval 11"/>
          <p:cNvSpPr/>
          <p:nvPr/>
        </p:nvSpPr>
        <p:spPr>
          <a:xfrm>
            <a:off x="8016046" y="3925533"/>
            <a:ext cx="1552317" cy="494269"/>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Erosion</a:t>
            </a:r>
            <a:endParaRPr lang="en-US" sz="800" dirty="0"/>
          </a:p>
        </p:txBody>
      </p:sp>
      <p:sp>
        <p:nvSpPr>
          <p:cNvPr id="13" name="Oval 12"/>
          <p:cNvSpPr/>
          <p:nvPr/>
        </p:nvSpPr>
        <p:spPr>
          <a:xfrm>
            <a:off x="10121100" y="3203205"/>
            <a:ext cx="1552317" cy="494269"/>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Threat to Private Property</a:t>
            </a:r>
            <a:endParaRPr lang="en-US" sz="800" dirty="0"/>
          </a:p>
        </p:txBody>
      </p:sp>
      <p:sp>
        <p:nvSpPr>
          <p:cNvPr id="14" name="Oval 13"/>
          <p:cNvSpPr/>
          <p:nvPr/>
        </p:nvSpPr>
        <p:spPr>
          <a:xfrm>
            <a:off x="8016046" y="4733618"/>
            <a:ext cx="1552317" cy="494269"/>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Sediment Flow to Lake</a:t>
            </a:r>
            <a:endParaRPr lang="en-US" sz="1050" dirty="0"/>
          </a:p>
        </p:txBody>
      </p:sp>
      <p:cxnSp>
        <p:nvCxnSpPr>
          <p:cNvPr id="15" name="Straight Arrow Connector 14"/>
          <p:cNvCxnSpPr>
            <a:stCxn id="11" idx="5"/>
            <a:endCxn id="12" idx="2"/>
          </p:cNvCxnSpPr>
          <p:nvPr/>
        </p:nvCxnSpPr>
        <p:spPr>
          <a:xfrm>
            <a:off x="7383682" y="3872225"/>
            <a:ext cx="632364" cy="30044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2" idx="6"/>
            <a:endCxn id="13" idx="2"/>
          </p:cNvCxnSpPr>
          <p:nvPr/>
        </p:nvCxnSpPr>
        <p:spPr>
          <a:xfrm flipV="1">
            <a:off x="9568363" y="3450340"/>
            <a:ext cx="552737" cy="72232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2" idx="4"/>
            <a:endCxn id="14" idx="0"/>
          </p:cNvCxnSpPr>
          <p:nvPr/>
        </p:nvCxnSpPr>
        <p:spPr>
          <a:xfrm>
            <a:off x="8792205" y="4419803"/>
            <a:ext cx="0" cy="31381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4" idx="4"/>
            <a:endCxn id="10" idx="0"/>
          </p:cNvCxnSpPr>
          <p:nvPr/>
        </p:nvCxnSpPr>
        <p:spPr>
          <a:xfrm>
            <a:off x="8792205" y="5227887"/>
            <a:ext cx="10376" cy="31381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5095950" y="5542683"/>
            <a:ext cx="2223880" cy="9546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Damage to Ecosystem and potential for a dead lake</a:t>
            </a:r>
            <a:endParaRPr lang="en-US" sz="1100" dirty="0"/>
          </a:p>
        </p:txBody>
      </p:sp>
      <p:sp>
        <p:nvSpPr>
          <p:cNvPr id="26" name="Rectangle 25"/>
          <p:cNvSpPr/>
          <p:nvPr/>
        </p:nvSpPr>
        <p:spPr>
          <a:xfrm>
            <a:off x="5997840" y="1403685"/>
            <a:ext cx="1647731" cy="1647322"/>
          </a:xfrm>
          <a:prstGeom prst="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rPr>
              <a:t>Infrastructure Expansion</a:t>
            </a:r>
          </a:p>
          <a:p>
            <a:r>
              <a:rPr lang="en-US" sz="1200" dirty="0" smtClean="0">
                <a:solidFill>
                  <a:schemeClr val="bg1"/>
                </a:solidFill>
              </a:rPr>
              <a:t>- I-95 expansion</a:t>
            </a:r>
          </a:p>
          <a:p>
            <a:r>
              <a:rPr lang="en-US" sz="1200" dirty="0" smtClean="0">
                <a:solidFill>
                  <a:schemeClr val="bg1"/>
                </a:solidFill>
              </a:rPr>
              <a:t>- Braddock Rd Expansion</a:t>
            </a:r>
          </a:p>
          <a:p>
            <a:r>
              <a:rPr lang="en-US" sz="1200" dirty="0" smtClean="0">
                <a:solidFill>
                  <a:schemeClr val="bg1"/>
                </a:solidFill>
              </a:rPr>
              <a:t>-Residential upgrades</a:t>
            </a:r>
            <a:br>
              <a:rPr lang="en-US" sz="1200" dirty="0" smtClean="0">
                <a:solidFill>
                  <a:schemeClr val="bg1"/>
                </a:solidFill>
              </a:rPr>
            </a:br>
            <a:r>
              <a:rPr lang="en-US" sz="1200" dirty="0" smtClean="0">
                <a:solidFill>
                  <a:schemeClr val="bg1"/>
                </a:solidFill>
              </a:rPr>
              <a:t>-Recreational Paving</a:t>
            </a:r>
            <a:endParaRPr lang="en-US" sz="1200" dirty="0">
              <a:solidFill>
                <a:schemeClr val="bg1"/>
              </a:solidFill>
            </a:endParaRPr>
          </a:p>
        </p:txBody>
      </p:sp>
      <p:sp>
        <p:nvSpPr>
          <p:cNvPr id="34" name="Rectangle 33"/>
          <p:cNvSpPr/>
          <p:nvPr/>
        </p:nvSpPr>
        <p:spPr>
          <a:xfrm>
            <a:off x="8230455" y="1411924"/>
            <a:ext cx="1890645" cy="1647322"/>
          </a:xfrm>
          <a:prstGeom prst="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rPr>
              <a:t>Hard Surface Sediment and Pollutant Sources</a:t>
            </a:r>
          </a:p>
          <a:p>
            <a:r>
              <a:rPr lang="en-US" sz="1200" dirty="0" smtClean="0">
                <a:solidFill>
                  <a:schemeClr val="bg1"/>
                </a:solidFill>
              </a:rPr>
              <a:t>-Roads, Parking Lots, Residential Driveways, Rooftops and walkways</a:t>
            </a:r>
          </a:p>
          <a:p>
            <a:r>
              <a:rPr lang="en-US" sz="1200" dirty="0" smtClean="0">
                <a:solidFill>
                  <a:schemeClr val="bg1"/>
                </a:solidFill>
              </a:rPr>
              <a:t>-Residential fertilizers</a:t>
            </a:r>
          </a:p>
          <a:p>
            <a:pPr marL="171450" indent="-171450">
              <a:buFontTx/>
              <a:buChar char="-"/>
            </a:pPr>
            <a:endParaRPr lang="en-US" sz="1200" dirty="0"/>
          </a:p>
        </p:txBody>
      </p:sp>
      <p:cxnSp>
        <p:nvCxnSpPr>
          <p:cNvPr id="35" name="Straight Arrow Connector 34"/>
          <p:cNvCxnSpPr>
            <a:stCxn id="34" idx="1"/>
            <a:endCxn id="26" idx="3"/>
          </p:cNvCxnSpPr>
          <p:nvPr/>
        </p:nvCxnSpPr>
        <p:spPr>
          <a:xfrm flipH="1" flipV="1">
            <a:off x="7645571" y="2227346"/>
            <a:ext cx="584884" cy="823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5431732" y="4733617"/>
            <a:ext cx="1552317" cy="494269"/>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Pollution Transfer</a:t>
            </a:r>
            <a:endParaRPr lang="en-US" sz="600" dirty="0"/>
          </a:p>
        </p:txBody>
      </p:sp>
      <p:cxnSp>
        <p:nvCxnSpPr>
          <p:cNvPr id="44" name="Straight Arrow Connector 43"/>
          <p:cNvCxnSpPr>
            <a:stCxn id="11" idx="3"/>
            <a:endCxn id="43" idx="0"/>
          </p:cNvCxnSpPr>
          <p:nvPr/>
        </p:nvCxnSpPr>
        <p:spPr>
          <a:xfrm flipH="1">
            <a:off x="6207891" y="3872225"/>
            <a:ext cx="78138" cy="86139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3" idx="4"/>
            <a:endCxn id="20" idx="0"/>
          </p:cNvCxnSpPr>
          <p:nvPr/>
        </p:nvCxnSpPr>
        <p:spPr>
          <a:xfrm flipH="1">
            <a:off x="6207890" y="5227886"/>
            <a:ext cx="1" cy="31479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26" idx="2"/>
            <a:endCxn id="11" idx="0"/>
          </p:cNvCxnSpPr>
          <p:nvPr/>
        </p:nvCxnSpPr>
        <p:spPr>
          <a:xfrm>
            <a:off x="6821706" y="3051007"/>
            <a:ext cx="13150" cy="39933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10121100" y="3887721"/>
            <a:ext cx="1552317" cy="494269"/>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Threat to flora and fauna</a:t>
            </a:r>
            <a:endParaRPr lang="en-US" sz="800" dirty="0"/>
          </a:p>
        </p:txBody>
      </p:sp>
      <p:cxnSp>
        <p:nvCxnSpPr>
          <p:cNvPr id="59" name="Straight Arrow Connector 58"/>
          <p:cNvCxnSpPr>
            <a:stCxn id="12" idx="6"/>
            <a:endCxn id="58" idx="2"/>
          </p:cNvCxnSpPr>
          <p:nvPr/>
        </p:nvCxnSpPr>
        <p:spPr>
          <a:xfrm flipV="1">
            <a:off x="9568363" y="4134856"/>
            <a:ext cx="552737" cy="3781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10121100" y="4662466"/>
            <a:ext cx="1552317" cy="494269"/>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Threat to Park Amenities</a:t>
            </a:r>
            <a:endParaRPr lang="en-US" sz="800" dirty="0"/>
          </a:p>
        </p:txBody>
      </p:sp>
      <p:cxnSp>
        <p:nvCxnSpPr>
          <p:cNvPr id="62" name="Straight Arrow Connector 61"/>
          <p:cNvCxnSpPr>
            <a:stCxn id="12" idx="6"/>
            <a:endCxn id="61" idx="2"/>
          </p:cNvCxnSpPr>
          <p:nvPr/>
        </p:nvCxnSpPr>
        <p:spPr>
          <a:xfrm>
            <a:off x="9568363" y="4172668"/>
            <a:ext cx="552737" cy="73693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61" idx="4"/>
            <a:endCxn id="10" idx="6"/>
          </p:cNvCxnSpPr>
          <p:nvPr/>
        </p:nvCxnSpPr>
        <p:spPr>
          <a:xfrm flipH="1">
            <a:off x="9914521" y="5156735"/>
            <a:ext cx="982738" cy="86228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14" idx="2"/>
            <a:endCxn id="20" idx="0"/>
          </p:cNvCxnSpPr>
          <p:nvPr/>
        </p:nvCxnSpPr>
        <p:spPr>
          <a:xfrm flipH="1">
            <a:off x="6207890" y="4980753"/>
            <a:ext cx="1808156" cy="56193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2921070" y="5704329"/>
            <a:ext cx="1781257" cy="646331"/>
          </a:xfrm>
          <a:prstGeom prst="rect">
            <a:avLst/>
          </a:prstGeom>
          <a:noFill/>
        </p:spPr>
        <p:txBody>
          <a:bodyPr wrap="none" rtlCol="0">
            <a:spAutoFit/>
          </a:bodyPr>
          <a:lstStyle/>
          <a:p>
            <a:r>
              <a:rPr lang="en-US" dirty="0" smtClean="0"/>
              <a:t>Effects on </a:t>
            </a:r>
          </a:p>
          <a:p>
            <a:r>
              <a:rPr lang="en-US" dirty="0" smtClean="0"/>
              <a:t>Lake Accotink</a:t>
            </a:r>
            <a:endParaRPr lang="en-US" dirty="0"/>
          </a:p>
        </p:txBody>
      </p:sp>
      <p:sp>
        <p:nvSpPr>
          <p:cNvPr id="6" name="Freeform 5"/>
          <p:cNvSpPr/>
          <p:nvPr/>
        </p:nvSpPr>
        <p:spPr>
          <a:xfrm>
            <a:off x="5634681" y="1301578"/>
            <a:ext cx="4753233" cy="2907957"/>
          </a:xfrm>
          <a:custGeom>
            <a:avLst/>
            <a:gdLst>
              <a:gd name="connsiteX0" fmla="*/ 0 w 4753233"/>
              <a:gd name="connsiteY0" fmla="*/ 0 h 2907957"/>
              <a:gd name="connsiteX1" fmla="*/ 4753233 w 4753233"/>
              <a:gd name="connsiteY1" fmla="*/ 0 h 2907957"/>
              <a:gd name="connsiteX2" fmla="*/ 4753233 w 4753233"/>
              <a:gd name="connsiteY2" fmla="*/ 1853514 h 2907957"/>
              <a:gd name="connsiteX3" fmla="*/ 2372497 w 4753233"/>
              <a:gd name="connsiteY3" fmla="*/ 1853514 h 2907957"/>
              <a:gd name="connsiteX4" fmla="*/ 2372497 w 4753233"/>
              <a:gd name="connsiteY4" fmla="*/ 2545492 h 2907957"/>
              <a:gd name="connsiteX5" fmla="*/ 1779373 w 4753233"/>
              <a:gd name="connsiteY5" fmla="*/ 2907957 h 2907957"/>
              <a:gd name="connsiteX6" fmla="*/ 205946 w 4753233"/>
              <a:gd name="connsiteY6" fmla="*/ 2907957 h 2907957"/>
              <a:gd name="connsiteX7" fmla="*/ 0 w 4753233"/>
              <a:gd name="connsiteY7" fmla="*/ 0 h 290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53233" h="2907957">
                <a:moveTo>
                  <a:pt x="0" y="0"/>
                </a:moveTo>
                <a:lnTo>
                  <a:pt x="4753233" y="0"/>
                </a:lnTo>
                <a:lnTo>
                  <a:pt x="4753233" y="1853514"/>
                </a:lnTo>
                <a:lnTo>
                  <a:pt x="2372497" y="1853514"/>
                </a:lnTo>
                <a:lnTo>
                  <a:pt x="2372497" y="2545492"/>
                </a:lnTo>
                <a:lnTo>
                  <a:pt x="1779373" y="2907957"/>
                </a:lnTo>
                <a:lnTo>
                  <a:pt x="205946" y="2907957"/>
                </a:lnTo>
                <a:lnTo>
                  <a:pt x="0" y="0"/>
                </a:lnTo>
                <a:close/>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16929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Offensive Anticipatory Approach</a:t>
            </a:r>
            <a:endParaRPr lang="en-US" dirty="0"/>
          </a:p>
        </p:txBody>
      </p:sp>
      <p:sp>
        <p:nvSpPr>
          <p:cNvPr id="3" name="Content Placeholder 2"/>
          <p:cNvSpPr>
            <a:spLocks noGrp="1"/>
          </p:cNvSpPr>
          <p:nvPr>
            <p:ph idx="1"/>
          </p:nvPr>
        </p:nvSpPr>
        <p:spPr>
          <a:xfrm>
            <a:off x="1103312" y="1853248"/>
            <a:ext cx="8947521" cy="4152136"/>
          </a:xfrm>
        </p:spPr>
        <p:txBody>
          <a:bodyPr>
            <a:normAutofit/>
          </a:bodyPr>
          <a:lstStyle/>
          <a:p>
            <a:pPr marL="0" indent="0">
              <a:buNone/>
            </a:pPr>
            <a:r>
              <a:rPr lang="en-US" dirty="0" smtClean="0"/>
              <a:t>The plan is to approach the problem with an offensive design strategy. The reason for this strategy is because infrastructure elements surrounding the Accotink tributary system is constantly expanding and putting additional stress on the lake and surrounding ecosystem. Leaving the lake to fend for itself will result in the lake filling with sediment which will kill micro-organisms residing at the bottom of the lake. In turn, this will negatively affect the food-chain and starve larger species. In the end the lake will be void of life, making it a dead lake (Latasa</a:t>
            </a:r>
            <a:r>
              <a:rPr lang="en-US" dirty="0"/>
              <a:t> </a:t>
            </a:r>
            <a:r>
              <a:rPr lang="en-US" dirty="0" smtClean="0"/>
              <a:t>et al, personal communication, September 19, 2015). Left untreated, the sediment will continue to flow into the lake, turning the lake into a marsh and killing the fish. This is the least favorable outcome for the stakeholders. </a:t>
            </a:r>
            <a:endParaRPr lang="en-US" dirty="0"/>
          </a:p>
        </p:txBody>
      </p:sp>
    </p:spTree>
    <p:extLst>
      <p:ext uri="{BB962C8B-B14F-4D97-AF65-F5344CB8AC3E}">
        <p14:creationId xmlns:p14="http://schemas.microsoft.com/office/powerpoint/2010/main" val="18974641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Offensive Anticipatory Approach</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The Anticipatory approach will be used although there is already a plan in place for the Flag Run tributary that drains into Lake Accotink (Fairfax </a:t>
            </a:r>
            <a:r>
              <a:rPr lang="en-US" dirty="0"/>
              <a:t>County Department of Public Works and Environmental </a:t>
            </a:r>
            <a:r>
              <a:rPr lang="en-US" dirty="0" smtClean="0"/>
              <a:t>Services, p.5-263). This approach examines an alternate solution the problem using sediment baffles to control sediment and riparian buffers to stabilize banks. Two examples can be used either individually or in a combination.</a:t>
            </a:r>
          </a:p>
          <a:p>
            <a:pPr marL="0" indent="0">
              <a:buNone/>
            </a:pPr>
            <a:r>
              <a:rPr lang="en-US" dirty="0" smtClean="0"/>
              <a:t>Sediment Baffles</a:t>
            </a:r>
          </a:p>
          <a:p>
            <a:pPr marL="400050" lvl="1" indent="0">
              <a:buNone/>
            </a:pPr>
            <a:r>
              <a:rPr lang="en-US" dirty="0" smtClean="0"/>
              <a:t>Sediment Baffles can be installed at key locations along Accotink Creek and other tributaries to corral sediment and garbage at accessible points so maintenance trucks can easily remove sediment and garbage from the baffled locations. This Should be cheaper than draining and dredging the lake every 5 years or sooner.</a:t>
            </a:r>
          </a:p>
          <a:p>
            <a:pPr marL="400050" lvl="1" indent="0">
              <a:buNone/>
            </a:pPr>
            <a:r>
              <a:rPr lang="en-US" dirty="0" smtClean="0"/>
              <a:t>This is a spatially compact solution and can be implemented cheaply and quickly </a:t>
            </a:r>
            <a:r>
              <a:rPr lang="en-US" baseline="30000" dirty="0" smtClean="0"/>
              <a:t>[9]</a:t>
            </a:r>
            <a:r>
              <a:rPr lang="en-US" dirty="0" smtClean="0"/>
              <a:t>, however this does and does not address the bank erosion issue.</a:t>
            </a:r>
          </a:p>
          <a:p>
            <a:pPr marL="400050" lvl="1" indent="0">
              <a:buNone/>
            </a:pPr>
            <a:endParaRPr lang="en-US" dirty="0" smtClean="0"/>
          </a:p>
          <a:p>
            <a:pPr marL="0" indent="0">
              <a:buNone/>
            </a:pPr>
            <a:endParaRPr lang="en-US" dirty="0"/>
          </a:p>
        </p:txBody>
      </p:sp>
    </p:spTree>
    <p:extLst>
      <p:ext uri="{BB962C8B-B14F-4D97-AF65-F5344CB8AC3E}">
        <p14:creationId xmlns:p14="http://schemas.microsoft.com/office/powerpoint/2010/main" val="28036742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Offensive Anticipatory Approach</a:t>
            </a:r>
          </a:p>
        </p:txBody>
      </p:sp>
      <p:sp>
        <p:nvSpPr>
          <p:cNvPr id="3" name="Content Placeholder 2"/>
          <p:cNvSpPr>
            <a:spLocks noGrp="1"/>
          </p:cNvSpPr>
          <p:nvPr>
            <p:ph idx="1"/>
          </p:nvPr>
        </p:nvSpPr>
        <p:spPr>
          <a:xfrm>
            <a:off x="1103312" y="2052918"/>
            <a:ext cx="4417571" cy="4195481"/>
          </a:xfrm>
        </p:spPr>
        <p:txBody>
          <a:bodyPr>
            <a:normAutofit/>
          </a:bodyPr>
          <a:lstStyle/>
          <a:p>
            <a:pPr marL="0" indent="0">
              <a:buNone/>
            </a:pPr>
            <a:r>
              <a:rPr lang="en-US" dirty="0" smtClean="0"/>
              <a:t>Sediment baffles are installed along easy to access locations along the creek.</a:t>
            </a:r>
          </a:p>
          <a:p>
            <a:pPr marL="0" indent="0">
              <a:buNone/>
            </a:pPr>
            <a:r>
              <a:rPr lang="en-US" dirty="0" smtClean="0"/>
              <a:t>Maintenance should be cheaper as it does not require draining the lake and maintenance can be carried out any time of the year</a:t>
            </a:r>
          </a:p>
          <a:p>
            <a:pPr marL="0" indent="0">
              <a:buNone/>
            </a:pPr>
            <a:r>
              <a:rPr lang="en-US" dirty="0" smtClean="0"/>
              <a:t>The northern most location is accessible from Queensbury Avenue while the Southern location is accessible by park trail</a:t>
            </a:r>
          </a:p>
        </p:txBody>
      </p:sp>
      <p:pic>
        <p:nvPicPr>
          <p:cNvPr id="28"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3008" y="1690688"/>
            <a:ext cx="5830792" cy="4351338"/>
          </a:xfrm>
          <a:prstGeom prst="rect">
            <a:avLst/>
          </a:prstGeom>
        </p:spPr>
      </p:pic>
      <p:sp>
        <p:nvSpPr>
          <p:cNvPr id="29" name="Rectangle 28"/>
          <p:cNvSpPr/>
          <p:nvPr/>
        </p:nvSpPr>
        <p:spPr>
          <a:xfrm>
            <a:off x="5434551" y="6008571"/>
            <a:ext cx="6096000" cy="430887"/>
          </a:xfrm>
          <a:prstGeom prst="rect">
            <a:avLst/>
          </a:prstGeom>
        </p:spPr>
        <p:txBody>
          <a:bodyPr>
            <a:spAutoFit/>
          </a:bodyPr>
          <a:lstStyle/>
          <a:p>
            <a:pPr defTabSz="914400"/>
            <a:r>
              <a:rPr lang="en-US" sz="1050" dirty="0" smtClean="0">
                <a:latin typeface="Verdana" panose="020B0604030504040204" pitchFamily="34" charset="0"/>
              </a:rPr>
              <a:t>County of Fairfax, State of Virginia, Esri, HERE, DeLorme, Intermap, iPC, USGS, METI/NASA, </a:t>
            </a:r>
            <a:r>
              <a:rPr lang="en-US" sz="900" dirty="0" smtClean="0">
                <a:latin typeface="Verdana" panose="020B0604030504040204" pitchFamily="34" charset="0"/>
              </a:rPr>
              <a:t>USDA</a:t>
            </a:r>
            <a:r>
              <a:rPr lang="en-US" sz="1050" dirty="0" smtClean="0">
                <a:latin typeface="Verdana" panose="020B0604030504040204" pitchFamily="34" charset="0"/>
              </a:rPr>
              <a:t>, EPA</a:t>
            </a:r>
            <a:endParaRPr lang="en-US" sz="1050" dirty="0" smtClean="0">
              <a:latin typeface="Calibri" panose="020F0502020204030204"/>
            </a:endParaRPr>
          </a:p>
        </p:txBody>
      </p:sp>
      <p:sp>
        <p:nvSpPr>
          <p:cNvPr id="30" name="Oval 29"/>
          <p:cNvSpPr/>
          <p:nvPr/>
        </p:nvSpPr>
        <p:spPr>
          <a:xfrm>
            <a:off x="8143461" y="2226559"/>
            <a:ext cx="119269" cy="119269"/>
          </a:xfrm>
          <a:prstGeom prst="ellipse">
            <a:avLst/>
          </a:prstGeom>
          <a:solidFill>
            <a:srgbClr val="FF0000"/>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31" name="Oval 30"/>
          <p:cNvSpPr/>
          <p:nvPr/>
        </p:nvSpPr>
        <p:spPr>
          <a:xfrm>
            <a:off x="7819872" y="4520910"/>
            <a:ext cx="119269" cy="119269"/>
          </a:xfrm>
          <a:prstGeom prst="ellipse">
            <a:avLst/>
          </a:prstGeom>
          <a:solidFill>
            <a:srgbClr val="FF0000"/>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32" name="Rectangle 31"/>
          <p:cNvSpPr/>
          <p:nvPr/>
        </p:nvSpPr>
        <p:spPr>
          <a:xfrm>
            <a:off x="8843375" y="2345828"/>
            <a:ext cx="1427296" cy="670423"/>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cs typeface="+mn-cs"/>
              </a:rPr>
              <a:t>Creek accessible by bridge</a:t>
            </a:r>
          </a:p>
        </p:txBody>
      </p:sp>
      <p:cxnSp>
        <p:nvCxnSpPr>
          <p:cNvPr id="33" name="Straight Arrow Connector 32"/>
          <p:cNvCxnSpPr>
            <a:stCxn id="32" idx="1"/>
          </p:cNvCxnSpPr>
          <p:nvPr/>
        </p:nvCxnSpPr>
        <p:spPr>
          <a:xfrm flipH="1" flipV="1">
            <a:off x="8262731" y="2345828"/>
            <a:ext cx="580644" cy="335212"/>
          </a:xfrm>
          <a:prstGeom prst="straightConnector1">
            <a:avLst/>
          </a:prstGeom>
          <a:noFill/>
          <a:ln w="50800" cap="flat" cmpd="sng" algn="ctr">
            <a:solidFill>
              <a:srgbClr val="5B9BD5"/>
            </a:solidFill>
            <a:prstDash val="solid"/>
            <a:miter lim="800000"/>
            <a:tailEnd type="triangle"/>
          </a:ln>
          <a:effectLst/>
        </p:spPr>
      </p:cxnSp>
      <p:sp>
        <p:nvSpPr>
          <p:cNvPr id="34" name="Rectangle 33"/>
          <p:cNvSpPr/>
          <p:nvPr/>
        </p:nvSpPr>
        <p:spPr>
          <a:xfrm>
            <a:off x="8724105" y="4640179"/>
            <a:ext cx="1427296" cy="670423"/>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cs typeface="+mn-cs"/>
              </a:rPr>
              <a:t>Creek accessible by trail</a:t>
            </a:r>
          </a:p>
        </p:txBody>
      </p:sp>
      <p:cxnSp>
        <p:nvCxnSpPr>
          <p:cNvPr id="35" name="Straight Arrow Connector 34"/>
          <p:cNvCxnSpPr>
            <a:stCxn id="34" idx="1"/>
          </p:cNvCxnSpPr>
          <p:nvPr/>
        </p:nvCxnSpPr>
        <p:spPr>
          <a:xfrm flipH="1" flipV="1">
            <a:off x="8143461" y="4640179"/>
            <a:ext cx="580644" cy="335212"/>
          </a:xfrm>
          <a:prstGeom prst="straightConnector1">
            <a:avLst/>
          </a:prstGeom>
          <a:noFill/>
          <a:ln w="50800" cap="flat" cmpd="sng" algn="ctr">
            <a:solidFill>
              <a:srgbClr val="5B9BD5"/>
            </a:solidFill>
            <a:prstDash val="solid"/>
            <a:miter lim="800000"/>
            <a:tailEnd type="triangle"/>
          </a:ln>
          <a:effectLst/>
        </p:spPr>
      </p:cxnSp>
      <p:grpSp>
        <p:nvGrpSpPr>
          <p:cNvPr id="36" name="Group 35"/>
          <p:cNvGrpSpPr/>
          <p:nvPr/>
        </p:nvGrpSpPr>
        <p:grpSpPr>
          <a:xfrm>
            <a:off x="5615502" y="2015689"/>
            <a:ext cx="2089898" cy="660277"/>
            <a:chOff x="5615502" y="2015689"/>
            <a:chExt cx="2089898" cy="660277"/>
          </a:xfrm>
        </p:grpSpPr>
        <p:sp>
          <p:nvSpPr>
            <p:cNvPr id="37" name="Rectangle 36"/>
            <p:cNvSpPr/>
            <p:nvPr/>
          </p:nvSpPr>
          <p:spPr>
            <a:xfrm>
              <a:off x="5615502" y="2015689"/>
              <a:ext cx="1995280" cy="660277"/>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38" name="Oval 37"/>
            <p:cNvSpPr/>
            <p:nvPr/>
          </p:nvSpPr>
          <p:spPr>
            <a:xfrm>
              <a:off x="5796374" y="2279221"/>
              <a:ext cx="119269" cy="119269"/>
            </a:xfrm>
            <a:prstGeom prst="ellipse">
              <a:avLst/>
            </a:prstGeom>
            <a:solidFill>
              <a:srgbClr val="FF0000"/>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39" name="TextBox 38"/>
            <p:cNvSpPr txBox="1"/>
            <p:nvPr/>
          </p:nvSpPr>
          <p:spPr>
            <a:xfrm>
              <a:off x="6037956" y="2015689"/>
              <a:ext cx="1667444"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rPr>
                <a:t>Potential baffle </a:t>
              </a:r>
              <a:br>
                <a:rPr kumimoji="0" lang="en-US" sz="1800" b="0" i="0" u="none" strike="noStrike" kern="0" cap="none" spc="0" normalizeH="0" baseline="0" noProof="0" dirty="0" smtClean="0">
                  <a:ln>
                    <a:noFill/>
                  </a:ln>
                  <a:solidFill>
                    <a:prstClr val="black"/>
                  </a:solidFill>
                  <a:effectLst/>
                  <a:uLnTx/>
                  <a:uFillTx/>
                  <a:latin typeface="Calibri" panose="020F0502020204030204"/>
                </a:rPr>
              </a:br>
              <a:r>
                <a:rPr kumimoji="0" lang="en-US" sz="1800" b="0" i="0" u="none" strike="noStrike" kern="0" cap="none" spc="0" normalizeH="0" baseline="0" noProof="0" dirty="0" smtClean="0">
                  <a:ln>
                    <a:noFill/>
                  </a:ln>
                  <a:solidFill>
                    <a:prstClr val="black"/>
                  </a:solidFill>
                  <a:effectLst/>
                  <a:uLnTx/>
                  <a:uFillTx/>
                  <a:latin typeface="Calibri" panose="020F0502020204030204"/>
                </a:rPr>
                <a:t>location</a:t>
              </a:r>
            </a:p>
          </p:txBody>
        </p:sp>
      </p:grpSp>
    </p:spTree>
    <p:extLst>
      <p:ext uri="{BB962C8B-B14F-4D97-AF65-F5344CB8AC3E}">
        <p14:creationId xmlns:p14="http://schemas.microsoft.com/office/powerpoint/2010/main" val="31830702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Lake Accotink Overview</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3868" y="1739421"/>
            <a:ext cx="6996186" cy="2153568"/>
          </a:xfrm>
        </p:spPr>
      </p:pic>
      <p:sp>
        <p:nvSpPr>
          <p:cNvPr id="6" name="TextBox 5"/>
          <p:cNvSpPr txBox="1"/>
          <p:nvPr/>
        </p:nvSpPr>
        <p:spPr>
          <a:xfrm>
            <a:off x="968720" y="3867920"/>
            <a:ext cx="2276585" cy="246221"/>
          </a:xfrm>
          <a:prstGeom prst="rect">
            <a:avLst/>
          </a:prstGeom>
          <a:noFill/>
        </p:spPr>
        <p:txBody>
          <a:bodyPr wrap="none" rtlCol="0">
            <a:spAutoFit/>
          </a:bodyPr>
          <a:lstStyle/>
          <a:p>
            <a:r>
              <a:rPr lang="en-US" sz="1000" dirty="0" smtClean="0"/>
              <a:t>(Source</a:t>
            </a:r>
            <a:r>
              <a:rPr lang="en-US" sz="1000" dirty="0"/>
              <a:t>: http://</a:t>
            </a:r>
            <a:r>
              <a:rPr lang="en-US" sz="1000" dirty="0" smtClean="0"/>
              <a:t>arbourrealty.com)</a:t>
            </a:r>
            <a:endParaRPr lang="en-US" sz="1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8114" y="3521797"/>
            <a:ext cx="5035641" cy="2834961"/>
          </a:xfrm>
          <a:prstGeom prst="rect">
            <a:avLst/>
          </a:prstGeom>
        </p:spPr>
      </p:pic>
      <p:sp>
        <p:nvSpPr>
          <p:cNvPr id="8" name="TextBox 7"/>
          <p:cNvSpPr txBox="1"/>
          <p:nvPr/>
        </p:nvSpPr>
        <p:spPr>
          <a:xfrm>
            <a:off x="6435504" y="6356758"/>
            <a:ext cx="1574470" cy="246221"/>
          </a:xfrm>
          <a:prstGeom prst="rect">
            <a:avLst/>
          </a:prstGeom>
          <a:noFill/>
        </p:spPr>
        <p:txBody>
          <a:bodyPr wrap="none" rtlCol="0">
            <a:spAutoFit/>
          </a:bodyPr>
          <a:lstStyle/>
          <a:p>
            <a:r>
              <a:rPr lang="en-US" sz="1000" dirty="0" smtClean="0"/>
              <a:t>(Source</a:t>
            </a:r>
            <a:r>
              <a:rPr lang="en-US" sz="1000" dirty="0"/>
              <a:t>: </a:t>
            </a:r>
            <a:r>
              <a:rPr lang="en-US" sz="1000" dirty="0" smtClean="0"/>
              <a:t>Harold Krivell)</a:t>
            </a:r>
            <a:endParaRPr lang="en-US" sz="10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868" y="4226645"/>
            <a:ext cx="2747455" cy="2167437"/>
          </a:xfrm>
          <a:prstGeom prst="rect">
            <a:avLst/>
          </a:prstGeom>
        </p:spPr>
      </p:pic>
    </p:spTree>
    <p:extLst>
      <p:ext uri="{BB962C8B-B14F-4D97-AF65-F5344CB8AC3E}">
        <p14:creationId xmlns:p14="http://schemas.microsoft.com/office/powerpoint/2010/main" val="37197451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Offensive Anticipatory Approach</a:t>
            </a:r>
          </a:p>
        </p:txBody>
      </p:sp>
      <p:sp>
        <p:nvSpPr>
          <p:cNvPr id="3" name="Content Placeholder 2"/>
          <p:cNvSpPr>
            <a:spLocks noGrp="1"/>
          </p:cNvSpPr>
          <p:nvPr>
            <p:ph idx="1"/>
          </p:nvPr>
        </p:nvSpPr>
        <p:spPr>
          <a:xfrm>
            <a:off x="1104293" y="1565238"/>
            <a:ext cx="8946541" cy="4195481"/>
          </a:xfrm>
        </p:spPr>
        <p:txBody>
          <a:bodyPr/>
          <a:lstStyle/>
          <a:p>
            <a:pPr marL="0" indent="0">
              <a:buNone/>
            </a:pPr>
            <a:r>
              <a:rPr lang="en-US" dirty="0" smtClean="0"/>
              <a:t>Examples of Sediment Baffles</a:t>
            </a:r>
            <a:endParaRPr lang="en-US" dirty="0"/>
          </a:p>
        </p:txBody>
      </p:sp>
      <p:pic>
        <p:nvPicPr>
          <p:cNvPr id="4" name="Picture 3"/>
          <p:cNvPicPr>
            <a:picLocks noChangeAspect="1"/>
          </p:cNvPicPr>
          <p:nvPr/>
        </p:nvPicPr>
        <p:blipFill>
          <a:blip r:embed="rId2"/>
          <a:stretch>
            <a:fillRect/>
          </a:stretch>
        </p:blipFill>
        <p:spPr>
          <a:xfrm>
            <a:off x="959698" y="1975168"/>
            <a:ext cx="5534476" cy="4330700"/>
          </a:xfrm>
          <a:prstGeom prst="rect">
            <a:avLst/>
          </a:prstGeom>
        </p:spPr>
      </p:pic>
      <p:pic>
        <p:nvPicPr>
          <p:cNvPr id="5" name="Picture 4"/>
          <p:cNvPicPr>
            <a:picLocks noChangeAspect="1"/>
          </p:cNvPicPr>
          <p:nvPr/>
        </p:nvPicPr>
        <p:blipFill>
          <a:blip r:embed="rId3"/>
          <a:stretch>
            <a:fillRect/>
          </a:stretch>
        </p:blipFill>
        <p:spPr>
          <a:xfrm>
            <a:off x="6494174" y="1896636"/>
            <a:ext cx="5342863" cy="4409232"/>
          </a:xfrm>
          <a:prstGeom prst="rect">
            <a:avLst/>
          </a:prstGeom>
        </p:spPr>
      </p:pic>
      <p:sp>
        <p:nvSpPr>
          <p:cNvPr id="6" name="TextBox 5"/>
          <p:cNvSpPr txBox="1"/>
          <p:nvPr/>
        </p:nvSpPr>
        <p:spPr>
          <a:xfrm>
            <a:off x="907460" y="6243122"/>
            <a:ext cx="10638364" cy="230832"/>
          </a:xfrm>
          <a:prstGeom prst="rect">
            <a:avLst/>
          </a:prstGeom>
          <a:noFill/>
        </p:spPr>
        <p:txBody>
          <a:bodyPr wrap="square" rtlCol="0">
            <a:spAutoFit/>
          </a:bodyPr>
          <a:lstStyle/>
          <a:p>
            <a:r>
              <a:rPr lang="en-US" sz="900" dirty="0" smtClean="0"/>
              <a:t>(Source: Pat McClain.  </a:t>
            </a:r>
            <a:r>
              <a:rPr lang="en-US" sz="900" dirty="0"/>
              <a:t>Sediment Control Measures and Basin Design. http://www.ncgs.state.nc.us/Documents/Basin%20Design%20WCCC%202012.pdf)  </a:t>
            </a:r>
          </a:p>
        </p:txBody>
      </p:sp>
    </p:spTree>
    <p:extLst>
      <p:ext uri="{BB962C8B-B14F-4D97-AF65-F5344CB8AC3E}">
        <p14:creationId xmlns:p14="http://schemas.microsoft.com/office/powerpoint/2010/main" val="23065461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Offensive Anticipatory Approach</a:t>
            </a:r>
          </a:p>
        </p:txBody>
      </p:sp>
      <p:sp>
        <p:nvSpPr>
          <p:cNvPr id="3" name="Content Placeholder 2"/>
          <p:cNvSpPr>
            <a:spLocks noGrp="1"/>
          </p:cNvSpPr>
          <p:nvPr>
            <p:ph idx="1"/>
          </p:nvPr>
        </p:nvSpPr>
        <p:spPr/>
        <p:txBody>
          <a:bodyPr/>
          <a:lstStyle/>
          <a:p>
            <a:pPr marL="0" indent="0">
              <a:buNone/>
            </a:pPr>
            <a:r>
              <a:rPr lang="en-US" dirty="0" smtClean="0"/>
              <a:t>Riparian Buffers</a:t>
            </a:r>
          </a:p>
          <a:p>
            <a:pPr marL="400050" lvl="1" indent="0">
              <a:buNone/>
            </a:pPr>
            <a:r>
              <a:rPr lang="en-US" dirty="0" smtClean="0"/>
              <a:t>Riparian buffers are Vegetated banks which provide bank stabilization, pollution control and provide habitat (</a:t>
            </a:r>
            <a:r>
              <a:rPr lang="en-US" dirty="0"/>
              <a:t>Gilliam, J.W., </a:t>
            </a:r>
            <a:r>
              <a:rPr lang="en-US" dirty="0" smtClean="0"/>
              <a:t>et al</a:t>
            </a:r>
            <a:r>
              <a:rPr lang="en-US" dirty="0"/>
              <a:t>. http://</a:t>
            </a:r>
            <a:r>
              <a:rPr lang="en-US" dirty="0" smtClean="0"/>
              <a:t>www.soil.ncsu.edu/publications/BMPs/buffer.html). </a:t>
            </a:r>
          </a:p>
          <a:p>
            <a:pPr marL="400050" lvl="1" indent="0">
              <a:buNone/>
            </a:pPr>
            <a:r>
              <a:rPr lang="en-US" dirty="0" smtClean="0"/>
              <a:t>I look to using Riparian </a:t>
            </a:r>
            <a:r>
              <a:rPr lang="en-US" dirty="0"/>
              <a:t>buffers </a:t>
            </a:r>
            <a:r>
              <a:rPr lang="en-US" dirty="0" smtClean="0"/>
              <a:t>to address the bank erosion and pollution issue. Also, it will look natural, however, it does not address the upstream sediment from the road runoff. </a:t>
            </a:r>
            <a:endParaRPr lang="en-US" dirty="0"/>
          </a:p>
          <a:p>
            <a:pPr marL="400050" lvl="1" indent="0">
              <a:buNone/>
            </a:pPr>
            <a:r>
              <a:rPr lang="en-US" dirty="0" smtClean="0"/>
              <a:t>The Riparian method is more complicated as it requires constant maintenance, and maintenance becomes more complicated if the buffer lies on private property (Chesapeake Bay Program, p.41). </a:t>
            </a:r>
            <a:endParaRPr lang="en-US" dirty="0"/>
          </a:p>
          <a:p>
            <a:pPr marL="400050" lvl="1" indent="0">
              <a:buNone/>
            </a:pPr>
            <a:endParaRPr lang="en-US" dirty="0" smtClean="0"/>
          </a:p>
          <a:p>
            <a:pPr marL="0" indent="0">
              <a:buNone/>
            </a:pPr>
            <a:endParaRPr lang="en-US" dirty="0"/>
          </a:p>
        </p:txBody>
      </p:sp>
    </p:spTree>
    <p:extLst>
      <p:ext uri="{BB962C8B-B14F-4D97-AF65-F5344CB8AC3E}">
        <p14:creationId xmlns:p14="http://schemas.microsoft.com/office/powerpoint/2010/main" val="28082585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Offensive Anticipatory Approach</a:t>
            </a:r>
          </a:p>
        </p:txBody>
      </p:sp>
      <p:sp>
        <p:nvSpPr>
          <p:cNvPr id="3" name="Content Placeholder 2"/>
          <p:cNvSpPr>
            <a:spLocks noGrp="1"/>
          </p:cNvSpPr>
          <p:nvPr>
            <p:ph idx="1"/>
          </p:nvPr>
        </p:nvSpPr>
        <p:spPr/>
        <p:txBody>
          <a:bodyPr/>
          <a:lstStyle/>
          <a:p>
            <a:pPr marL="0" indent="0">
              <a:buNone/>
            </a:pPr>
            <a:r>
              <a:rPr lang="en-US" dirty="0" smtClean="0"/>
              <a:t>Examples of Riparian Buffers </a:t>
            </a:r>
            <a:endParaRPr lang="en-US" dirty="0"/>
          </a:p>
        </p:txBody>
      </p:sp>
      <p:pic>
        <p:nvPicPr>
          <p:cNvPr id="1028" name="Picture 4" descr="http://www.buffer.forestry.iastate.edu/Photogallery/illustrations/Images/Riparian-Widths_s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485" y="2479522"/>
            <a:ext cx="5437951" cy="42312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454424" y="2438399"/>
            <a:ext cx="5737576" cy="3810000"/>
          </a:xfrm>
          <a:prstGeom prst="rect">
            <a:avLst/>
          </a:prstGeom>
        </p:spPr>
      </p:pic>
      <p:sp>
        <p:nvSpPr>
          <p:cNvPr id="8" name="TextBox 7"/>
          <p:cNvSpPr txBox="1"/>
          <p:nvPr/>
        </p:nvSpPr>
        <p:spPr>
          <a:xfrm>
            <a:off x="6541263" y="6248399"/>
            <a:ext cx="3901316" cy="369332"/>
          </a:xfrm>
          <a:prstGeom prst="rect">
            <a:avLst/>
          </a:prstGeom>
          <a:noFill/>
        </p:spPr>
        <p:txBody>
          <a:bodyPr wrap="square" rtlCol="0">
            <a:spAutoFit/>
          </a:bodyPr>
          <a:lstStyle/>
          <a:p>
            <a:r>
              <a:rPr lang="en-US" sz="900" dirty="0" smtClean="0"/>
              <a:t>(Riparian buffer diagram (right) Tributary with riparian banks (left) . Source: Chesapeake Bay Program 2006)</a:t>
            </a:r>
            <a:endParaRPr lang="en-US" sz="900" dirty="0"/>
          </a:p>
        </p:txBody>
      </p:sp>
    </p:spTree>
    <p:extLst>
      <p:ext uri="{BB962C8B-B14F-4D97-AF65-F5344CB8AC3E}">
        <p14:creationId xmlns:p14="http://schemas.microsoft.com/office/powerpoint/2010/main" val="26974674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Geodesign Framework </a:t>
            </a:r>
            <a:br>
              <a:rPr lang="en-US" dirty="0" smtClean="0"/>
            </a:br>
            <a:r>
              <a:rPr lang="en-US" dirty="0" smtClean="0"/>
              <a:t>in Action</a:t>
            </a:r>
            <a:endParaRPr lang="en-US" dirty="0"/>
          </a:p>
        </p:txBody>
      </p:sp>
      <p:sp>
        <p:nvSpPr>
          <p:cNvPr id="3" name="Content Placeholder 2"/>
          <p:cNvSpPr>
            <a:spLocks noGrp="1"/>
          </p:cNvSpPr>
          <p:nvPr>
            <p:ph idx="1"/>
          </p:nvPr>
        </p:nvSpPr>
        <p:spPr/>
        <p:txBody>
          <a:bodyPr/>
          <a:lstStyle/>
          <a:p>
            <a:pPr marL="0" indent="0">
              <a:buNone/>
            </a:pPr>
            <a:r>
              <a:rPr lang="en-US" dirty="0" smtClean="0"/>
              <a:t>The Geodesign Framework contributes to the organization of the project from putting together the design team with Design Professionals, Scientists and Technologists</a:t>
            </a:r>
            <a:r>
              <a:rPr lang="en-US" baseline="30000" dirty="0" smtClean="0"/>
              <a:t>[4]</a:t>
            </a:r>
            <a:r>
              <a:rPr lang="en-US" dirty="0" smtClean="0"/>
              <a:t>, to building a variety models to help represent the outcome of the project. In Lake Accotink’s case, the sequential steps organizes and lays out the following…</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2154" r="73690" b="29843"/>
          <a:stretch/>
        </p:blipFill>
        <p:spPr>
          <a:xfrm>
            <a:off x="1178011" y="4191847"/>
            <a:ext cx="1235676" cy="1285103"/>
          </a:xfrm>
          <a:prstGeom prst="rect">
            <a:avLst/>
          </a:prstGeom>
        </p:spPr>
      </p:pic>
      <p:sp>
        <p:nvSpPr>
          <p:cNvPr id="5" name="Content Placeholder 2"/>
          <p:cNvSpPr txBox="1">
            <a:spLocks/>
          </p:cNvSpPr>
          <p:nvPr/>
        </p:nvSpPr>
        <p:spPr>
          <a:xfrm>
            <a:off x="2413687" y="4191847"/>
            <a:ext cx="2767355" cy="148692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a:buFontTx/>
              <a:buChar char="-"/>
            </a:pPr>
            <a:r>
              <a:rPr lang="en-US" sz="1200" dirty="0" smtClean="0"/>
              <a:t>Lake Accotink Park Administration</a:t>
            </a:r>
          </a:p>
          <a:p>
            <a:pPr>
              <a:buFontTx/>
              <a:buChar char="-"/>
            </a:pPr>
            <a:r>
              <a:rPr lang="en-US" sz="1200" dirty="0" smtClean="0"/>
              <a:t>Fairfax County Park Authority</a:t>
            </a:r>
          </a:p>
          <a:p>
            <a:pPr>
              <a:buFontTx/>
              <a:buChar char="-"/>
            </a:pPr>
            <a:r>
              <a:rPr lang="en-US" sz="1200" dirty="0" smtClean="0"/>
              <a:t>Local residents of the park</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1872" r="26557" b="84528"/>
          <a:stretch/>
        </p:blipFill>
        <p:spPr>
          <a:xfrm>
            <a:off x="5576583" y="4191847"/>
            <a:ext cx="1037967" cy="536037"/>
          </a:xfrm>
          <a:prstGeom prst="rect">
            <a:avLst/>
          </a:prstGeom>
        </p:spPr>
      </p:pic>
      <p:sp>
        <p:nvSpPr>
          <p:cNvPr id="7" name="Rectangle 6"/>
          <p:cNvSpPr/>
          <p:nvPr/>
        </p:nvSpPr>
        <p:spPr>
          <a:xfrm>
            <a:off x="5576582" y="4728519"/>
            <a:ext cx="1037968" cy="65902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Design Team</a:t>
            </a:r>
            <a:endParaRPr lang="en-US" dirty="0">
              <a:solidFill>
                <a:schemeClr val="bg1"/>
              </a:solidFill>
            </a:endParaRPr>
          </a:p>
        </p:txBody>
      </p:sp>
      <p:sp>
        <p:nvSpPr>
          <p:cNvPr id="8" name="Content Placeholder 2"/>
          <p:cNvSpPr txBox="1">
            <a:spLocks/>
          </p:cNvSpPr>
          <p:nvPr/>
        </p:nvSpPr>
        <p:spPr>
          <a:xfrm>
            <a:off x="6614550" y="4191847"/>
            <a:ext cx="4296002" cy="237975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a:buFontTx/>
              <a:buChar char="-"/>
            </a:pPr>
            <a:r>
              <a:rPr lang="en-US" sz="1200" dirty="0" smtClean="0"/>
              <a:t>Civil Engineers</a:t>
            </a:r>
          </a:p>
          <a:p>
            <a:pPr>
              <a:buFontTx/>
              <a:buChar char="-"/>
            </a:pPr>
            <a:r>
              <a:rPr lang="en-US" sz="1200" dirty="0" smtClean="0"/>
              <a:t>Fairfax County Park Authority and District Representatives</a:t>
            </a:r>
          </a:p>
          <a:p>
            <a:pPr>
              <a:buFontTx/>
              <a:buChar char="-"/>
            </a:pPr>
            <a:r>
              <a:rPr lang="en-US" sz="1200" dirty="0" smtClean="0"/>
              <a:t>Cartographers and techs</a:t>
            </a:r>
          </a:p>
          <a:p>
            <a:pPr>
              <a:buFontTx/>
              <a:buChar char="-"/>
            </a:pPr>
            <a:r>
              <a:rPr lang="en-US" sz="1200" dirty="0" smtClean="0"/>
              <a:t>Ecologists</a:t>
            </a:r>
          </a:p>
          <a:p>
            <a:pPr>
              <a:buFontTx/>
              <a:buChar char="-"/>
            </a:pPr>
            <a:r>
              <a:rPr lang="en-US" sz="1200" dirty="0" smtClean="0"/>
              <a:t>Hydrologists</a:t>
            </a:r>
          </a:p>
        </p:txBody>
      </p:sp>
    </p:spTree>
    <p:extLst>
      <p:ext uri="{BB962C8B-B14F-4D97-AF65-F5344CB8AC3E}">
        <p14:creationId xmlns:p14="http://schemas.microsoft.com/office/powerpoint/2010/main" val="20306397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Stakeholders and Design Team</a:t>
            </a:r>
            <a:endParaRPr lang="en-US" dirty="0"/>
          </a:p>
        </p:txBody>
      </p:sp>
      <p:sp>
        <p:nvSpPr>
          <p:cNvPr id="3" name="Content Placeholder 2"/>
          <p:cNvSpPr>
            <a:spLocks noGrp="1"/>
          </p:cNvSpPr>
          <p:nvPr>
            <p:ph idx="1"/>
          </p:nvPr>
        </p:nvSpPr>
        <p:spPr>
          <a:xfrm>
            <a:off x="1052469" y="1853247"/>
            <a:ext cx="9151845" cy="4466529"/>
          </a:xfrm>
        </p:spPr>
        <p:txBody>
          <a:bodyPr>
            <a:normAutofit fontScale="92500" lnSpcReduction="10000"/>
          </a:bodyPr>
          <a:lstStyle/>
          <a:p>
            <a:pPr marL="0" indent="0">
              <a:buNone/>
            </a:pPr>
            <a:r>
              <a:rPr lang="en-US" dirty="0" smtClean="0"/>
              <a:t>Stakeholders in this project consist of the following</a:t>
            </a:r>
          </a:p>
          <a:p>
            <a:pPr>
              <a:buFontTx/>
              <a:buChar char="-"/>
            </a:pPr>
            <a:r>
              <a:rPr lang="en-US" sz="1700" dirty="0" smtClean="0"/>
              <a:t>Lake Accotink Park Administration</a:t>
            </a:r>
          </a:p>
          <a:p>
            <a:pPr lvl="1">
              <a:buFontTx/>
              <a:buChar char="-"/>
            </a:pPr>
            <a:r>
              <a:rPr lang="en-US" sz="1500" dirty="0" smtClean="0"/>
              <a:t>Conduct maintenance and operations of the park</a:t>
            </a:r>
          </a:p>
          <a:p>
            <a:pPr lvl="1">
              <a:buFontTx/>
              <a:buChar char="-"/>
            </a:pPr>
            <a:r>
              <a:rPr lang="en-US" sz="1500" dirty="0" smtClean="0"/>
              <a:t>They would know key locations that need attention</a:t>
            </a:r>
          </a:p>
          <a:p>
            <a:pPr>
              <a:buFontTx/>
              <a:buChar char="-"/>
            </a:pPr>
            <a:r>
              <a:rPr lang="en-US" sz="1700" dirty="0" smtClean="0"/>
              <a:t>Fairfax County Park Authority</a:t>
            </a:r>
          </a:p>
          <a:p>
            <a:pPr lvl="1">
              <a:buFontTx/>
              <a:buChar char="-"/>
            </a:pPr>
            <a:r>
              <a:rPr lang="en-US" sz="1500" dirty="0" smtClean="0"/>
              <a:t>They have the funding and the plans to preserve the lake</a:t>
            </a:r>
          </a:p>
          <a:p>
            <a:pPr marL="342900" lvl="2" indent="-342900">
              <a:buFontTx/>
              <a:buChar char="-"/>
            </a:pPr>
            <a:r>
              <a:rPr lang="en-US" sz="1700" dirty="0" smtClean="0"/>
              <a:t>Local residents of the park- </a:t>
            </a:r>
            <a:r>
              <a:rPr lang="en-US" sz="1500" dirty="0" smtClean="0"/>
              <a:t>Local </a:t>
            </a:r>
            <a:r>
              <a:rPr lang="en-US" sz="1500" dirty="0"/>
              <a:t>residents are able to share how the lake impacts their lives positively and </a:t>
            </a:r>
            <a:r>
              <a:rPr lang="en-US" sz="1500" dirty="0" smtClean="0"/>
              <a:t>negatively</a:t>
            </a:r>
            <a:endParaRPr lang="en-US" sz="1900" dirty="0" smtClean="0"/>
          </a:p>
          <a:p>
            <a:pPr lvl="1">
              <a:buFontTx/>
              <a:buChar char="-"/>
            </a:pPr>
            <a:r>
              <a:rPr lang="en-US" sz="1500" dirty="0"/>
              <a:t>Friends of Lake Accotink Park and Neighborhood </a:t>
            </a:r>
            <a:r>
              <a:rPr lang="en-US" sz="1500" dirty="0" smtClean="0"/>
              <a:t>associations</a:t>
            </a:r>
          </a:p>
          <a:p>
            <a:pPr lvl="1">
              <a:buFontTx/>
              <a:buChar char="-"/>
            </a:pPr>
            <a:r>
              <a:rPr lang="en-US" sz="1500" dirty="0" smtClean="0"/>
              <a:t>Friends </a:t>
            </a:r>
            <a:r>
              <a:rPr lang="en-US" sz="1500" dirty="0"/>
              <a:t>of Audrey Moore RECenter (FAMRC)</a:t>
            </a:r>
          </a:p>
          <a:p>
            <a:pPr lvl="1">
              <a:buFontTx/>
              <a:buChar char="-"/>
            </a:pPr>
            <a:r>
              <a:rPr lang="en-US" sz="1500" dirty="0"/>
              <a:t>Friends of Long Branch Stream Valley (FLBSV)</a:t>
            </a:r>
          </a:p>
          <a:p>
            <a:pPr lvl="1">
              <a:buFontTx/>
              <a:buChar char="-"/>
            </a:pPr>
            <a:r>
              <a:rPr lang="en-US" sz="1500" dirty="0" smtClean="0"/>
              <a:t>Friends </a:t>
            </a:r>
            <a:r>
              <a:rPr lang="en-US" sz="1500" dirty="0"/>
              <a:t>of Royal Lake Park (FORL)</a:t>
            </a:r>
          </a:p>
          <a:p>
            <a:pPr lvl="1">
              <a:buFontTx/>
              <a:buChar char="-"/>
            </a:pPr>
            <a:r>
              <a:rPr lang="en-US" sz="1500" dirty="0"/>
              <a:t>Friends of Rabbit Branch Stream </a:t>
            </a:r>
            <a:r>
              <a:rPr lang="en-US" sz="1500" dirty="0" smtClean="0"/>
              <a:t>Valley</a:t>
            </a:r>
          </a:p>
          <a:p>
            <a:pPr lvl="1">
              <a:buFontTx/>
              <a:buChar char="-"/>
            </a:pPr>
            <a:r>
              <a:rPr lang="en-US" sz="1500" dirty="0"/>
              <a:t>Friends of Woodglen </a:t>
            </a:r>
            <a:r>
              <a:rPr lang="en-US" sz="1500" dirty="0" smtClean="0"/>
              <a:t>Lake</a:t>
            </a:r>
          </a:p>
        </p:txBody>
      </p:sp>
      <p:sp>
        <p:nvSpPr>
          <p:cNvPr id="9" name="Rectangle 6"/>
          <p:cNvSpPr>
            <a:spLocks noChangeArrowheads="1"/>
          </p:cNvSpPr>
          <p:nvPr/>
        </p:nvSpPr>
        <p:spPr bwMode="auto">
          <a:xfrm>
            <a:off x="0" y="43934"/>
            <a:ext cx="248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18287247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Stakeholders and Design Team</a:t>
            </a:r>
            <a:endParaRPr lang="en-US" dirty="0"/>
          </a:p>
        </p:txBody>
      </p:sp>
      <p:sp>
        <p:nvSpPr>
          <p:cNvPr id="29" name="Content Placeholder 2"/>
          <p:cNvSpPr txBox="1">
            <a:spLocks/>
          </p:cNvSpPr>
          <p:nvPr/>
        </p:nvSpPr>
        <p:spPr>
          <a:xfrm>
            <a:off x="1303506" y="1853248"/>
            <a:ext cx="8884695" cy="383814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dirty="0" smtClean="0"/>
              <a:t>The Design Team will consist of the following</a:t>
            </a:r>
          </a:p>
          <a:p>
            <a:pPr>
              <a:buFontTx/>
              <a:buChar char="-"/>
            </a:pPr>
            <a:r>
              <a:rPr lang="en-US" sz="1700" dirty="0" smtClean="0"/>
              <a:t>Civil Engineers- Design Professionals</a:t>
            </a:r>
          </a:p>
          <a:p>
            <a:pPr>
              <a:buFontTx/>
              <a:buChar char="-"/>
            </a:pPr>
            <a:r>
              <a:rPr lang="en-US" sz="1700" dirty="0" smtClean="0"/>
              <a:t>Fairfax County Park Authority and District </a:t>
            </a:r>
            <a:r>
              <a:rPr lang="en-US" sz="1700" dirty="0"/>
              <a:t>R</a:t>
            </a:r>
            <a:r>
              <a:rPr lang="en-US" sz="1700" dirty="0" smtClean="0"/>
              <a:t>epresentative- Link stakeholders and county resources with team</a:t>
            </a:r>
          </a:p>
          <a:p>
            <a:pPr>
              <a:buFontTx/>
              <a:buChar char="-"/>
            </a:pPr>
            <a:r>
              <a:rPr lang="en-US" sz="1700" dirty="0" smtClean="0"/>
              <a:t>Cartographers and techs- Collect GIS and elevation data and accurately map key locations for vulnerabilities and ideal locations for construction and present visuals to team and stakeholders.</a:t>
            </a:r>
          </a:p>
          <a:p>
            <a:pPr>
              <a:buFontTx/>
              <a:buChar char="-"/>
            </a:pPr>
            <a:r>
              <a:rPr lang="en-US" sz="1700" dirty="0" smtClean="0"/>
              <a:t>Ecologists- Identify vulnerable species and locations</a:t>
            </a:r>
          </a:p>
          <a:p>
            <a:pPr>
              <a:buFontTx/>
              <a:buChar char="-"/>
            </a:pPr>
            <a:r>
              <a:rPr lang="en-US" sz="1700" dirty="0" smtClean="0"/>
              <a:t>Hydrologists- Research hydrodynamics of the tributaries.</a:t>
            </a:r>
          </a:p>
          <a:p>
            <a:pPr>
              <a:buFontTx/>
              <a:buChar char="-"/>
            </a:pPr>
            <a:endParaRPr lang="en-US" sz="1700" dirty="0" smtClean="0"/>
          </a:p>
        </p:txBody>
      </p:sp>
      <p:sp>
        <p:nvSpPr>
          <p:cNvPr id="5" name="Rectangle 2"/>
          <p:cNvSpPr>
            <a:spLocks noChangeArrowheads="1"/>
          </p:cNvSpPr>
          <p:nvPr/>
        </p:nvSpPr>
        <p:spPr bwMode="auto">
          <a:xfrm>
            <a:off x="0" y="43934"/>
            <a:ext cx="248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t>
            </a:r>
          </a:p>
        </p:txBody>
      </p:sp>
      <p:sp>
        <p:nvSpPr>
          <p:cNvPr id="7" name="Rectangle 4"/>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354289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Geodesign Framework </a:t>
            </a:r>
            <a:br>
              <a:rPr lang="en-US" dirty="0"/>
            </a:br>
            <a:r>
              <a:rPr lang="en-US" dirty="0"/>
              <a:t>in Action</a:t>
            </a:r>
          </a:p>
        </p:txBody>
      </p:sp>
      <p:sp>
        <p:nvSpPr>
          <p:cNvPr id="3" name="Content Placeholder 2"/>
          <p:cNvSpPr>
            <a:spLocks noGrp="1"/>
          </p:cNvSpPr>
          <p:nvPr>
            <p:ph idx="1"/>
          </p:nvPr>
        </p:nvSpPr>
        <p:spPr>
          <a:xfrm>
            <a:off x="1103313" y="2052918"/>
            <a:ext cx="5157444" cy="4195481"/>
          </a:xfrm>
        </p:spPr>
        <p:txBody>
          <a:bodyPr>
            <a:normAutofit fontScale="85000" lnSpcReduction="20000"/>
          </a:bodyPr>
          <a:lstStyle/>
          <a:p>
            <a:pPr marL="0" indent="0">
              <a:buNone/>
            </a:pPr>
            <a:r>
              <a:rPr lang="en-US" dirty="0"/>
              <a:t>In Lake Accotink’s case, the sequential steps organizes and lays out the following…</a:t>
            </a:r>
          </a:p>
          <a:p>
            <a:r>
              <a:rPr lang="en-US" dirty="0"/>
              <a:t>Extent of the lake and interactions with community and </a:t>
            </a:r>
            <a:r>
              <a:rPr lang="en-US" dirty="0" smtClean="0"/>
              <a:t>administration.</a:t>
            </a:r>
          </a:p>
          <a:p>
            <a:r>
              <a:rPr lang="en-US" dirty="0" smtClean="0"/>
              <a:t>The surrounding processes that influence the lake.</a:t>
            </a:r>
            <a:endParaRPr lang="en-US" dirty="0"/>
          </a:p>
          <a:p>
            <a:r>
              <a:rPr lang="en-US" dirty="0"/>
              <a:t>Problems with the current design, source of the </a:t>
            </a:r>
            <a:r>
              <a:rPr lang="en-US" dirty="0" smtClean="0"/>
              <a:t>problem, and where </a:t>
            </a:r>
            <a:r>
              <a:rPr lang="en-US" dirty="0"/>
              <a:t>our design is best implemented</a:t>
            </a:r>
            <a:r>
              <a:rPr lang="en-US" dirty="0" smtClean="0"/>
              <a:t>.</a:t>
            </a:r>
          </a:p>
          <a:p>
            <a:r>
              <a:rPr lang="en-US" dirty="0" smtClean="0"/>
              <a:t>How our design will work best with the surrounding environment, infrastructure and will the method cover all requirements</a:t>
            </a:r>
          </a:p>
          <a:p>
            <a:r>
              <a:rPr lang="en-US" dirty="0" smtClean="0"/>
              <a:t>Stakeholder feedback will encourage refinement of design so the next iteration can or will provide better coverage of requirements.</a:t>
            </a: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1458" y="2216061"/>
            <a:ext cx="4696597" cy="3381550"/>
          </a:xfrm>
          <a:prstGeom prst="rect">
            <a:avLst/>
          </a:prstGeom>
        </p:spPr>
      </p:pic>
      <p:sp>
        <p:nvSpPr>
          <p:cNvPr id="5" name="Rectangle 4"/>
          <p:cNvSpPr/>
          <p:nvPr/>
        </p:nvSpPr>
        <p:spPr>
          <a:xfrm>
            <a:off x="9003957" y="2949146"/>
            <a:ext cx="1491048" cy="395416"/>
          </a:xfrm>
          <a:prstGeom prst="rect">
            <a:avLst/>
          </a:prstGeom>
          <a:solidFill>
            <a:schemeClr val="accent6">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9003957" y="3352536"/>
            <a:ext cx="1491048" cy="395416"/>
          </a:xfrm>
          <a:prstGeom prst="rect">
            <a:avLst/>
          </a:prstGeom>
          <a:solidFill>
            <a:schemeClr val="accent6">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9003957" y="3755926"/>
            <a:ext cx="1491048" cy="321721"/>
          </a:xfrm>
          <a:prstGeom prst="rect">
            <a:avLst/>
          </a:prstGeom>
          <a:solidFill>
            <a:schemeClr val="accent6">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9003957" y="4077647"/>
            <a:ext cx="1491048" cy="649995"/>
          </a:xfrm>
          <a:prstGeom prst="rect">
            <a:avLst/>
          </a:prstGeom>
          <a:solidFill>
            <a:schemeClr val="accent6">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9003957" y="4713879"/>
            <a:ext cx="1491048" cy="321721"/>
          </a:xfrm>
          <a:prstGeom prst="rect">
            <a:avLst/>
          </a:prstGeom>
          <a:solidFill>
            <a:schemeClr val="accent6">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p:cNvCxnSpPr>
            <a:endCxn id="5" idx="1"/>
          </p:cNvCxnSpPr>
          <p:nvPr/>
        </p:nvCxnSpPr>
        <p:spPr>
          <a:xfrm>
            <a:off x="5554494" y="2885957"/>
            <a:ext cx="3449463" cy="260897"/>
          </a:xfrm>
          <a:prstGeom prst="straightConnector1">
            <a:avLst/>
          </a:prstGeom>
          <a:ln w="476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6" idx="1"/>
          </p:cNvCxnSpPr>
          <p:nvPr/>
        </p:nvCxnSpPr>
        <p:spPr>
          <a:xfrm>
            <a:off x="5554494" y="3419888"/>
            <a:ext cx="3449463" cy="130356"/>
          </a:xfrm>
          <a:prstGeom prst="straightConnector1">
            <a:avLst/>
          </a:prstGeom>
          <a:ln w="476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7" idx="1"/>
          </p:cNvCxnSpPr>
          <p:nvPr/>
        </p:nvCxnSpPr>
        <p:spPr>
          <a:xfrm flipV="1">
            <a:off x="5530293" y="3916787"/>
            <a:ext cx="3473664" cy="259929"/>
          </a:xfrm>
          <a:prstGeom prst="straightConnector1">
            <a:avLst/>
          </a:prstGeom>
          <a:ln w="476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8" idx="1"/>
          </p:cNvCxnSpPr>
          <p:nvPr/>
        </p:nvCxnSpPr>
        <p:spPr>
          <a:xfrm flipV="1">
            <a:off x="5554494" y="4402645"/>
            <a:ext cx="3449463" cy="196202"/>
          </a:xfrm>
          <a:prstGeom prst="straightConnector1">
            <a:avLst/>
          </a:prstGeom>
          <a:ln w="476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9" idx="1"/>
          </p:cNvCxnSpPr>
          <p:nvPr/>
        </p:nvCxnSpPr>
        <p:spPr>
          <a:xfrm flipV="1">
            <a:off x="5554494" y="4874740"/>
            <a:ext cx="3449463" cy="523673"/>
          </a:xfrm>
          <a:prstGeom prst="straightConnector1">
            <a:avLst/>
          </a:prstGeom>
          <a:ln w="476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525950" y="5557521"/>
            <a:ext cx="1290738" cy="230832"/>
          </a:xfrm>
          <a:prstGeom prst="rect">
            <a:avLst/>
          </a:prstGeom>
          <a:noFill/>
        </p:spPr>
        <p:txBody>
          <a:bodyPr wrap="none" rtlCol="0">
            <a:spAutoFit/>
          </a:bodyPr>
          <a:lstStyle/>
          <a:p>
            <a:r>
              <a:rPr lang="en-US" sz="900" dirty="0" smtClean="0"/>
              <a:t>(Source: Steinitz, C.)</a:t>
            </a:r>
            <a:endParaRPr lang="en-US" sz="900" dirty="0"/>
          </a:p>
        </p:txBody>
      </p:sp>
    </p:spTree>
    <p:extLst>
      <p:ext uri="{BB962C8B-B14F-4D97-AF65-F5344CB8AC3E}">
        <p14:creationId xmlns:p14="http://schemas.microsoft.com/office/powerpoint/2010/main" val="35850656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Geodesign Framework </a:t>
            </a:r>
            <a:br>
              <a:rPr lang="en-US" dirty="0"/>
            </a:br>
            <a:r>
              <a:rPr lang="en-US" dirty="0"/>
              <a:t>in Action</a:t>
            </a:r>
          </a:p>
        </p:txBody>
      </p:sp>
      <p:sp>
        <p:nvSpPr>
          <p:cNvPr id="3" name="Content Placeholder 2"/>
          <p:cNvSpPr>
            <a:spLocks noGrp="1"/>
          </p:cNvSpPr>
          <p:nvPr>
            <p:ph idx="1"/>
          </p:nvPr>
        </p:nvSpPr>
        <p:spPr>
          <a:xfrm>
            <a:off x="1103313" y="2052918"/>
            <a:ext cx="5157444" cy="4195481"/>
          </a:xfrm>
        </p:spPr>
        <p:txBody>
          <a:bodyPr>
            <a:normAutofit/>
          </a:bodyPr>
          <a:lstStyle/>
          <a:p>
            <a:pPr marL="0" indent="0">
              <a:buNone/>
            </a:pPr>
            <a:r>
              <a:rPr lang="en-US" dirty="0" smtClean="0"/>
              <a:t>The Representation Model</a:t>
            </a:r>
            <a:endParaRPr lang="en-US" dirty="0"/>
          </a:p>
          <a:p>
            <a:pPr marL="0" indent="0">
              <a:buNone/>
            </a:pPr>
            <a:r>
              <a:rPr lang="en-US" dirty="0" smtClean="0"/>
              <a:t>	Details gathered from the representation process include items such as</a:t>
            </a:r>
          </a:p>
          <a:p>
            <a:r>
              <a:rPr lang="en-US" dirty="0" smtClean="0"/>
              <a:t>Physical geography</a:t>
            </a:r>
          </a:p>
          <a:p>
            <a:r>
              <a:rPr lang="en-US" dirty="0" smtClean="0"/>
              <a:t>Demographic and social geography</a:t>
            </a:r>
          </a:p>
          <a:p>
            <a:r>
              <a:rPr lang="en-US" dirty="0" smtClean="0"/>
              <a:t>History – Both geologic and human history</a:t>
            </a:r>
          </a:p>
          <a:p>
            <a:r>
              <a:rPr lang="en-US" dirty="0" smtClean="0"/>
              <a:t> Stakeholder perceptions and viewpoints</a:t>
            </a:r>
            <a:endParaRPr lang="en-US" dirty="0"/>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9529" t="8972" r="3423" b="63412"/>
          <a:stretch/>
        </p:blipFill>
        <p:spPr>
          <a:xfrm>
            <a:off x="7188740" y="1935803"/>
            <a:ext cx="4435813" cy="1144727"/>
          </a:xfrm>
          <a:prstGeom prst="rect">
            <a:avLst/>
          </a:prstGeom>
        </p:spPr>
      </p:pic>
      <p:sp>
        <p:nvSpPr>
          <p:cNvPr id="10" name="TextBox 9"/>
          <p:cNvSpPr txBox="1"/>
          <p:nvPr/>
        </p:nvSpPr>
        <p:spPr>
          <a:xfrm>
            <a:off x="7188740" y="3346315"/>
            <a:ext cx="4435813" cy="2862322"/>
          </a:xfrm>
          <a:prstGeom prst="rect">
            <a:avLst/>
          </a:prstGeom>
          <a:noFill/>
        </p:spPr>
        <p:txBody>
          <a:bodyPr wrap="square" rtlCol="0">
            <a:spAutoFit/>
          </a:bodyPr>
          <a:lstStyle/>
          <a:p>
            <a:r>
              <a:rPr lang="en-US" dirty="0" smtClean="0"/>
              <a:t>Data gathered from this stage defines the Physical Area of interest, how the stakeholders value the lake, and the historic significance and assets of the lake.</a:t>
            </a:r>
          </a:p>
          <a:p>
            <a:endParaRPr lang="en-US" dirty="0"/>
          </a:p>
          <a:p>
            <a:r>
              <a:rPr lang="en-US" dirty="0" smtClean="0"/>
              <a:t>Data pertaining to Physical geography is particularly important in the process model as we examine how the hydrography works.</a:t>
            </a:r>
            <a:endParaRPr lang="en-US" dirty="0"/>
          </a:p>
        </p:txBody>
      </p:sp>
      <p:sp>
        <p:nvSpPr>
          <p:cNvPr id="17" name="TextBox 16"/>
          <p:cNvSpPr txBox="1"/>
          <p:nvPr/>
        </p:nvSpPr>
        <p:spPr>
          <a:xfrm>
            <a:off x="7088658" y="3047669"/>
            <a:ext cx="1290738" cy="230832"/>
          </a:xfrm>
          <a:prstGeom prst="rect">
            <a:avLst/>
          </a:prstGeom>
          <a:noFill/>
        </p:spPr>
        <p:txBody>
          <a:bodyPr wrap="none" rtlCol="0">
            <a:spAutoFit/>
          </a:bodyPr>
          <a:lstStyle/>
          <a:p>
            <a:r>
              <a:rPr lang="en-US" sz="900" dirty="0" smtClean="0"/>
              <a:t>(Source: Steinitz, C.)</a:t>
            </a:r>
            <a:endParaRPr lang="en-US" sz="900" dirty="0"/>
          </a:p>
        </p:txBody>
      </p:sp>
    </p:spTree>
    <p:extLst>
      <p:ext uri="{BB962C8B-B14F-4D97-AF65-F5344CB8AC3E}">
        <p14:creationId xmlns:p14="http://schemas.microsoft.com/office/powerpoint/2010/main" val="7036872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Geodesign Framework </a:t>
            </a:r>
            <a:br>
              <a:rPr lang="en-US" dirty="0"/>
            </a:br>
            <a:r>
              <a:rPr lang="en-US" dirty="0"/>
              <a:t>in Action</a:t>
            </a:r>
          </a:p>
        </p:txBody>
      </p:sp>
      <p:sp>
        <p:nvSpPr>
          <p:cNvPr id="3" name="Content Placeholder 2"/>
          <p:cNvSpPr>
            <a:spLocks noGrp="1"/>
          </p:cNvSpPr>
          <p:nvPr>
            <p:ph idx="1"/>
          </p:nvPr>
        </p:nvSpPr>
        <p:spPr>
          <a:xfrm>
            <a:off x="1103313" y="2052918"/>
            <a:ext cx="5157444" cy="4195481"/>
          </a:xfrm>
        </p:spPr>
        <p:txBody>
          <a:bodyPr>
            <a:normAutofit fontScale="85000" lnSpcReduction="20000"/>
          </a:bodyPr>
          <a:lstStyle/>
          <a:p>
            <a:pPr marL="0" indent="0">
              <a:buNone/>
            </a:pPr>
            <a:r>
              <a:rPr lang="en-US" dirty="0" smtClean="0"/>
              <a:t>The Process Model</a:t>
            </a:r>
          </a:p>
          <a:p>
            <a:pPr marL="0" indent="0">
              <a:buNone/>
            </a:pPr>
            <a:r>
              <a:rPr lang="en-US" dirty="0"/>
              <a:t>	</a:t>
            </a:r>
            <a:r>
              <a:rPr lang="en-US" dirty="0" smtClean="0"/>
              <a:t>This step studies the natural forces at play and how the surrounding environment influences the state of the park</a:t>
            </a:r>
            <a:endParaRPr lang="en-US" dirty="0"/>
          </a:p>
          <a:p>
            <a:r>
              <a:rPr lang="en-US" dirty="0" smtClean="0"/>
              <a:t>Research is performed on the hydro mechanics of the topography and surrounding man-made elements.</a:t>
            </a:r>
          </a:p>
          <a:p>
            <a:r>
              <a:rPr lang="en-US" dirty="0" smtClean="0"/>
              <a:t>Study how are other factors that play into the destruction of the lake. Pollution for example.</a:t>
            </a:r>
          </a:p>
          <a:p>
            <a:r>
              <a:rPr lang="en-US" dirty="0" smtClean="0"/>
              <a:t>If historic data is available, past and present can be compared.</a:t>
            </a:r>
          </a:p>
          <a:p>
            <a:r>
              <a:rPr lang="en-US" dirty="0" smtClean="0"/>
              <a:t>A possible future projection may also be introduced and will contribute to the Impact Model. </a:t>
            </a:r>
            <a:endParaRPr lang="en-US" dirty="0"/>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4907" t="28987" r="-153" b="51035"/>
          <a:stretch/>
        </p:blipFill>
        <p:spPr>
          <a:xfrm>
            <a:off x="7718853" y="2052918"/>
            <a:ext cx="3534033" cy="675503"/>
          </a:xfrm>
          <a:prstGeom prst="rect">
            <a:avLst/>
          </a:prstGeom>
        </p:spPr>
      </p:pic>
      <p:sp>
        <p:nvSpPr>
          <p:cNvPr id="10" name="TextBox 9"/>
          <p:cNvSpPr txBox="1"/>
          <p:nvPr/>
        </p:nvSpPr>
        <p:spPr>
          <a:xfrm>
            <a:off x="7613344" y="2680783"/>
            <a:ext cx="1290738" cy="230832"/>
          </a:xfrm>
          <a:prstGeom prst="rect">
            <a:avLst/>
          </a:prstGeom>
          <a:noFill/>
        </p:spPr>
        <p:txBody>
          <a:bodyPr wrap="none" rtlCol="0">
            <a:spAutoFit/>
          </a:bodyPr>
          <a:lstStyle/>
          <a:p>
            <a:r>
              <a:rPr lang="en-US" sz="900" dirty="0" smtClean="0"/>
              <a:t>(Source: Steinitz, C.)</a:t>
            </a:r>
            <a:endParaRPr lang="en-US" sz="900" dirty="0"/>
          </a:p>
        </p:txBody>
      </p:sp>
      <p:sp>
        <p:nvSpPr>
          <p:cNvPr id="17" name="Content Placeholder 2"/>
          <p:cNvSpPr txBox="1">
            <a:spLocks/>
          </p:cNvSpPr>
          <p:nvPr/>
        </p:nvSpPr>
        <p:spPr>
          <a:xfrm>
            <a:off x="7718852" y="3064476"/>
            <a:ext cx="3534033" cy="2965621"/>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dirty="0" smtClean="0"/>
              <a:t>The completed Process Model will determine how natural and man-made phenomena are making an impact on the lake and if there are any links between the processes. This research will contribute to the Evaluation model.</a:t>
            </a:r>
          </a:p>
          <a:p>
            <a:pPr marL="0" indent="0">
              <a:buFont typeface="Wingdings 3" charset="2"/>
              <a:buNone/>
            </a:pPr>
            <a:r>
              <a:rPr lang="en-US" dirty="0" smtClean="0"/>
              <a:t>	</a:t>
            </a:r>
            <a:endParaRPr lang="en-US" dirty="0"/>
          </a:p>
        </p:txBody>
      </p:sp>
    </p:spTree>
    <p:extLst>
      <p:ext uri="{BB962C8B-B14F-4D97-AF65-F5344CB8AC3E}">
        <p14:creationId xmlns:p14="http://schemas.microsoft.com/office/powerpoint/2010/main" val="35109059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Geodesign Framework </a:t>
            </a:r>
            <a:br>
              <a:rPr lang="en-US" dirty="0"/>
            </a:br>
            <a:r>
              <a:rPr lang="en-US" dirty="0"/>
              <a:t>in Action</a:t>
            </a:r>
          </a:p>
        </p:txBody>
      </p:sp>
      <p:sp>
        <p:nvSpPr>
          <p:cNvPr id="3" name="Content Placeholder 2"/>
          <p:cNvSpPr>
            <a:spLocks noGrp="1"/>
          </p:cNvSpPr>
          <p:nvPr>
            <p:ph idx="1"/>
          </p:nvPr>
        </p:nvSpPr>
        <p:spPr>
          <a:xfrm>
            <a:off x="1103313" y="2052918"/>
            <a:ext cx="5157444" cy="4195481"/>
          </a:xfrm>
        </p:spPr>
        <p:txBody>
          <a:bodyPr>
            <a:normAutofit/>
          </a:bodyPr>
          <a:lstStyle/>
          <a:p>
            <a:pPr marL="0" indent="0">
              <a:buNone/>
            </a:pPr>
            <a:r>
              <a:rPr lang="en-US" dirty="0" smtClean="0"/>
              <a:t>The Evaluation Model</a:t>
            </a:r>
          </a:p>
          <a:p>
            <a:pPr marL="0" indent="0">
              <a:buNone/>
            </a:pPr>
            <a:r>
              <a:rPr lang="en-US" dirty="0" smtClean="0"/>
              <a:t>	This phase will determine if the Lake can handle the influences in the surrounding environment</a:t>
            </a:r>
            <a:endParaRPr lang="en-US" dirty="0"/>
          </a:p>
          <a:p>
            <a:r>
              <a:rPr lang="en-US" dirty="0" smtClean="0"/>
              <a:t>Ecologists to evaluate wildlife and food chain elements</a:t>
            </a:r>
          </a:p>
          <a:p>
            <a:r>
              <a:rPr lang="en-US" dirty="0" smtClean="0"/>
              <a:t>Environmentalists to study pollution and its origins</a:t>
            </a:r>
          </a:p>
          <a:p>
            <a:r>
              <a:rPr lang="en-US" dirty="0" smtClean="0"/>
              <a:t>Historic data will help evaluate current status </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4907" t="38975" b="40561"/>
          <a:stretch/>
        </p:blipFill>
        <p:spPr>
          <a:xfrm>
            <a:off x="7801232" y="2052918"/>
            <a:ext cx="3526823" cy="691980"/>
          </a:xfrm>
          <a:prstGeom prst="rect">
            <a:avLst/>
          </a:prstGeom>
        </p:spPr>
      </p:pic>
      <p:sp>
        <p:nvSpPr>
          <p:cNvPr id="10" name="TextBox 9"/>
          <p:cNvSpPr txBox="1"/>
          <p:nvPr/>
        </p:nvSpPr>
        <p:spPr>
          <a:xfrm>
            <a:off x="7695723" y="2713736"/>
            <a:ext cx="1290738" cy="230832"/>
          </a:xfrm>
          <a:prstGeom prst="rect">
            <a:avLst/>
          </a:prstGeom>
          <a:noFill/>
        </p:spPr>
        <p:txBody>
          <a:bodyPr wrap="none" rtlCol="0">
            <a:spAutoFit/>
          </a:bodyPr>
          <a:lstStyle/>
          <a:p>
            <a:r>
              <a:rPr lang="en-US" sz="900" dirty="0" smtClean="0"/>
              <a:t>(Source: Steinitz, C.)</a:t>
            </a:r>
            <a:endParaRPr lang="en-US" sz="900" dirty="0"/>
          </a:p>
        </p:txBody>
      </p:sp>
      <p:sp>
        <p:nvSpPr>
          <p:cNvPr id="17" name="Content Placeholder 2"/>
          <p:cNvSpPr txBox="1">
            <a:spLocks/>
          </p:cNvSpPr>
          <p:nvPr/>
        </p:nvSpPr>
        <p:spPr>
          <a:xfrm>
            <a:off x="7801231" y="3185622"/>
            <a:ext cx="3526823" cy="3062778"/>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dirty="0" smtClean="0"/>
              <a:t>Identification of threatened wildlife, erosion and other types of damage in combination with the process model can help identify if the lake can survive on its own or if it needs help. In this case, offensive strategy is required to save the lake as wildlife dies off and the combination of exacerbated natural processes caused by urbanization causes a continuing decline in the lake as well as the area of interest.</a:t>
            </a:r>
          </a:p>
        </p:txBody>
      </p:sp>
    </p:spTree>
    <p:extLst>
      <p:ext uri="{BB962C8B-B14F-4D97-AF65-F5344CB8AC3E}">
        <p14:creationId xmlns:p14="http://schemas.microsoft.com/office/powerpoint/2010/main" val="30887255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Lake Accotink Overview</a:t>
            </a:r>
          </a:p>
        </p:txBody>
      </p:sp>
      <p:sp>
        <p:nvSpPr>
          <p:cNvPr id="3" name="Content Placeholder 2"/>
          <p:cNvSpPr>
            <a:spLocks noGrp="1"/>
          </p:cNvSpPr>
          <p:nvPr>
            <p:ph idx="1"/>
          </p:nvPr>
        </p:nvSpPr>
        <p:spPr>
          <a:xfrm>
            <a:off x="1103313" y="2052918"/>
            <a:ext cx="3839880" cy="4195481"/>
          </a:xfrm>
        </p:spPr>
        <p:txBody>
          <a:bodyPr>
            <a:normAutofit fontScale="92500" lnSpcReduction="10000"/>
          </a:bodyPr>
          <a:lstStyle/>
          <a:p>
            <a:pPr marL="0" indent="0">
              <a:buNone/>
            </a:pPr>
            <a:r>
              <a:rPr lang="en-US" dirty="0" smtClean="0"/>
              <a:t>Geographic Overview</a:t>
            </a:r>
          </a:p>
          <a:p>
            <a:r>
              <a:rPr lang="en-US" dirty="0" smtClean="0"/>
              <a:t>Lake Accotink is a county park situated in Springfield Virginia, a suburb south of Washington DC.</a:t>
            </a:r>
          </a:p>
          <a:p>
            <a:r>
              <a:rPr lang="en-US" dirty="0" smtClean="0"/>
              <a:t>The Lake is in the center of the Accotink Tributary which drains into the Potomac River.</a:t>
            </a:r>
          </a:p>
          <a:p>
            <a:r>
              <a:rPr lang="en-US" dirty="0" smtClean="0"/>
              <a:t>Various runoff sources along the tributary feed into Accotink Creek which flows from the center of Fairfax county to the Potomac.</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7485" y="1572591"/>
            <a:ext cx="6664239" cy="4919698"/>
          </a:xfrm>
          <a:prstGeom prst="rect">
            <a:avLst/>
          </a:prstGeom>
        </p:spPr>
      </p:pic>
    </p:spTree>
    <p:extLst>
      <p:ext uri="{BB962C8B-B14F-4D97-AF65-F5344CB8AC3E}">
        <p14:creationId xmlns:p14="http://schemas.microsoft.com/office/powerpoint/2010/main" val="15530229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Geodesign Framework </a:t>
            </a:r>
            <a:br>
              <a:rPr lang="en-US" dirty="0"/>
            </a:br>
            <a:r>
              <a:rPr lang="en-US" dirty="0"/>
              <a:t>in Action</a:t>
            </a:r>
          </a:p>
        </p:txBody>
      </p:sp>
      <p:sp>
        <p:nvSpPr>
          <p:cNvPr id="3" name="Content Placeholder 2"/>
          <p:cNvSpPr>
            <a:spLocks noGrp="1"/>
          </p:cNvSpPr>
          <p:nvPr>
            <p:ph idx="1"/>
          </p:nvPr>
        </p:nvSpPr>
        <p:spPr>
          <a:xfrm>
            <a:off x="1103313" y="2052918"/>
            <a:ext cx="5157444" cy="4195481"/>
          </a:xfrm>
        </p:spPr>
        <p:txBody>
          <a:bodyPr>
            <a:normAutofit/>
          </a:bodyPr>
          <a:lstStyle/>
          <a:p>
            <a:pPr marL="0" indent="0">
              <a:buNone/>
            </a:pPr>
            <a:r>
              <a:rPr lang="en-US" dirty="0" smtClean="0"/>
              <a:t>The Change Model</a:t>
            </a:r>
          </a:p>
          <a:p>
            <a:pPr marL="0" indent="0">
              <a:buNone/>
            </a:pPr>
            <a:r>
              <a:rPr lang="en-US" dirty="0"/>
              <a:t>	</a:t>
            </a:r>
            <a:r>
              <a:rPr lang="en-US" dirty="0" smtClean="0"/>
              <a:t>This model will draw all lake data from all parts of the framework to provide a design that satisfies most or all requirements from all parties guided by evaluations of the lake’s ecosystem and rules regarding county construction policy and code. </a:t>
            </a:r>
          </a:p>
          <a:p>
            <a:pPr marL="0" indent="0">
              <a:buNone/>
            </a:pPr>
            <a:r>
              <a:rPr lang="en-US" dirty="0"/>
              <a:t>	</a:t>
            </a:r>
            <a:r>
              <a:rPr lang="en-US" dirty="0" smtClean="0"/>
              <a:t>Constants regarding existing infrastructure, natural hazards and private property will also influence the design.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5082" t="48963" b="30574"/>
          <a:stretch/>
        </p:blipFill>
        <p:spPr>
          <a:xfrm>
            <a:off x="7809470" y="2052918"/>
            <a:ext cx="3518585" cy="691979"/>
          </a:xfrm>
          <a:prstGeom prst="rect">
            <a:avLst/>
          </a:prstGeom>
        </p:spPr>
      </p:pic>
      <p:sp>
        <p:nvSpPr>
          <p:cNvPr id="10" name="TextBox 9"/>
          <p:cNvSpPr txBox="1"/>
          <p:nvPr/>
        </p:nvSpPr>
        <p:spPr>
          <a:xfrm>
            <a:off x="7703961" y="2713735"/>
            <a:ext cx="1290738" cy="230832"/>
          </a:xfrm>
          <a:prstGeom prst="rect">
            <a:avLst/>
          </a:prstGeom>
          <a:noFill/>
        </p:spPr>
        <p:txBody>
          <a:bodyPr wrap="none" rtlCol="0">
            <a:spAutoFit/>
          </a:bodyPr>
          <a:lstStyle/>
          <a:p>
            <a:r>
              <a:rPr lang="en-US" sz="900" dirty="0" smtClean="0"/>
              <a:t>(Source: Steinitz, C.)</a:t>
            </a:r>
            <a:endParaRPr lang="en-US" sz="900" dirty="0"/>
          </a:p>
        </p:txBody>
      </p:sp>
      <p:sp>
        <p:nvSpPr>
          <p:cNvPr id="17" name="Content Placeholder 2"/>
          <p:cNvSpPr txBox="1">
            <a:spLocks/>
          </p:cNvSpPr>
          <p:nvPr/>
        </p:nvSpPr>
        <p:spPr>
          <a:xfrm>
            <a:off x="7809469" y="3122142"/>
            <a:ext cx="3518585" cy="312625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dirty="0" smtClean="0"/>
              <a:t>The change models will be presented to stake holders for feedback and review. The process will be reiterated if feedback insists.</a:t>
            </a:r>
          </a:p>
          <a:p>
            <a:pPr marL="0" indent="0">
              <a:buFont typeface="Wingdings 3" charset="2"/>
              <a:buNone/>
            </a:pPr>
            <a:r>
              <a:rPr lang="en-US" dirty="0" smtClean="0"/>
              <a:t>The impact model will draw from the decisions made in the change model.</a:t>
            </a:r>
          </a:p>
        </p:txBody>
      </p:sp>
    </p:spTree>
    <p:extLst>
      <p:ext uri="{BB962C8B-B14F-4D97-AF65-F5344CB8AC3E}">
        <p14:creationId xmlns:p14="http://schemas.microsoft.com/office/powerpoint/2010/main" val="33340136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46111" y="452718"/>
            <a:ext cx="940472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Anticipatory Change Model</a:t>
            </a:r>
            <a:br>
              <a:rPr lang="en-US" dirty="0" smtClean="0"/>
            </a:br>
            <a:endParaRPr lang="en-US" dirty="0"/>
          </a:p>
        </p:txBody>
      </p:sp>
      <p:sp>
        <p:nvSpPr>
          <p:cNvPr id="5" name="Flowchart: Data 4"/>
          <p:cNvSpPr/>
          <p:nvPr/>
        </p:nvSpPr>
        <p:spPr>
          <a:xfrm>
            <a:off x="0" y="2586182"/>
            <a:ext cx="1368981" cy="791720"/>
          </a:xfrm>
          <a:prstGeom prst="flowChartInputOutput">
            <a:avLst/>
          </a:prstGeom>
          <a:solidFill>
            <a:schemeClr val="accent3">
              <a:lumMod val="40000"/>
              <a:lumOff val="60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bg1"/>
                </a:solidFill>
              </a:rPr>
              <a:t>Pre Colonial-1960’s</a:t>
            </a:r>
            <a:endParaRPr lang="en-US" sz="1100" dirty="0">
              <a:solidFill>
                <a:schemeClr val="bg1"/>
              </a:solidFill>
            </a:endParaRPr>
          </a:p>
        </p:txBody>
      </p:sp>
      <p:sp>
        <p:nvSpPr>
          <p:cNvPr id="6" name="Flowchart: Data 5"/>
          <p:cNvSpPr/>
          <p:nvPr/>
        </p:nvSpPr>
        <p:spPr>
          <a:xfrm>
            <a:off x="1479425" y="2586182"/>
            <a:ext cx="1368981" cy="791720"/>
          </a:xfrm>
          <a:prstGeom prst="flowChartInputOutput">
            <a:avLst/>
          </a:prstGeom>
          <a:solidFill>
            <a:schemeClr val="accent3">
              <a:lumMod val="40000"/>
              <a:lumOff val="60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bg1"/>
                </a:solidFill>
              </a:rPr>
              <a:t>I-495 history</a:t>
            </a:r>
            <a:endParaRPr lang="en-US" sz="1100" dirty="0">
              <a:solidFill>
                <a:schemeClr val="bg1"/>
              </a:solidFill>
            </a:endParaRPr>
          </a:p>
        </p:txBody>
      </p:sp>
      <p:cxnSp>
        <p:nvCxnSpPr>
          <p:cNvPr id="7" name="Straight Arrow Connector 6"/>
          <p:cNvCxnSpPr>
            <a:stCxn id="5" idx="5"/>
            <a:endCxn id="6" idx="2"/>
          </p:cNvCxnSpPr>
          <p:nvPr/>
        </p:nvCxnSpPr>
        <p:spPr>
          <a:xfrm>
            <a:off x="1232083" y="2982042"/>
            <a:ext cx="384240"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Flowchart: Data 7"/>
          <p:cNvSpPr/>
          <p:nvPr/>
        </p:nvSpPr>
        <p:spPr>
          <a:xfrm>
            <a:off x="3063846" y="2586182"/>
            <a:ext cx="1368981" cy="791720"/>
          </a:xfrm>
          <a:prstGeom prst="flowChartInputOutput">
            <a:avLst/>
          </a:prstGeom>
          <a:solidFill>
            <a:srgbClr val="FFC000"/>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bg1"/>
                </a:solidFill>
              </a:rPr>
              <a:t>Present</a:t>
            </a:r>
            <a:endParaRPr lang="en-US" sz="1100" dirty="0">
              <a:solidFill>
                <a:schemeClr val="bg1"/>
              </a:solidFill>
            </a:endParaRPr>
          </a:p>
        </p:txBody>
      </p:sp>
      <p:cxnSp>
        <p:nvCxnSpPr>
          <p:cNvPr id="9" name="Straight Arrow Connector 8"/>
          <p:cNvCxnSpPr>
            <a:stCxn id="6" idx="5"/>
            <a:endCxn id="8" idx="2"/>
          </p:cNvCxnSpPr>
          <p:nvPr/>
        </p:nvCxnSpPr>
        <p:spPr>
          <a:xfrm>
            <a:off x="2711508" y="2982042"/>
            <a:ext cx="489236" cy="0"/>
          </a:xfrm>
          <a:prstGeom prst="straightConnector1">
            <a:avLst/>
          </a:prstGeom>
          <a:ln w="381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Flowchart: Data 9"/>
          <p:cNvSpPr/>
          <p:nvPr/>
        </p:nvSpPr>
        <p:spPr>
          <a:xfrm>
            <a:off x="1530351" y="1085160"/>
            <a:ext cx="1368981" cy="791720"/>
          </a:xfrm>
          <a:prstGeom prst="flowChartInputOutput">
            <a:avLst/>
          </a:prstGeom>
          <a:solidFill>
            <a:schemeClr val="accent6">
              <a:lumMod val="40000"/>
              <a:lumOff val="60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bg1"/>
                </a:solidFill>
              </a:rPr>
              <a:t>Braddock Road, 495, </a:t>
            </a:r>
            <a:endParaRPr lang="en-US" sz="1100" dirty="0">
              <a:solidFill>
                <a:schemeClr val="bg1"/>
              </a:solidFill>
            </a:endParaRPr>
          </a:p>
        </p:txBody>
      </p:sp>
      <p:sp>
        <p:nvSpPr>
          <p:cNvPr id="11" name="Flowchart: Data 10"/>
          <p:cNvSpPr/>
          <p:nvPr/>
        </p:nvSpPr>
        <p:spPr>
          <a:xfrm>
            <a:off x="2375746" y="1355912"/>
            <a:ext cx="1368981" cy="791720"/>
          </a:xfrm>
          <a:prstGeom prst="flowChartInputOutput">
            <a:avLst/>
          </a:prstGeom>
          <a:solidFill>
            <a:schemeClr val="accent6">
              <a:lumMod val="40000"/>
              <a:lumOff val="60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bg1"/>
                </a:solidFill>
              </a:rPr>
              <a:t>Private Property</a:t>
            </a:r>
            <a:endParaRPr lang="en-US" sz="1100" dirty="0">
              <a:solidFill>
                <a:schemeClr val="bg1"/>
              </a:solidFill>
            </a:endParaRPr>
          </a:p>
        </p:txBody>
      </p:sp>
      <p:sp>
        <p:nvSpPr>
          <p:cNvPr id="12" name="Flowchart: Data 11"/>
          <p:cNvSpPr/>
          <p:nvPr/>
        </p:nvSpPr>
        <p:spPr>
          <a:xfrm>
            <a:off x="3186484" y="1724977"/>
            <a:ext cx="1368981" cy="791720"/>
          </a:xfrm>
          <a:prstGeom prst="flowChartInputOutput">
            <a:avLst/>
          </a:prstGeom>
          <a:solidFill>
            <a:schemeClr val="accent6">
              <a:lumMod val="40000"/>
              <a:lumOff val="60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bg1"/>
                </a:solidFill>
              </a:rPr>
              <a:t>Asbestos and geo hazards</a:t>
            </a:r>
            <a:endParaRPr lang="en-US" sz="1100" dirty="0">
              <a:solidFill>
                <a:schemeClr val="bg1"/>
              </a:solidFill>
            </a:endParaRPr>
          </a:p>
        </p:txBody>
      </p:sp>
      <p:sp>
        <p:nvSpPr>
          <p:cNvPr id="13" name="Flowchart: Data 12"/>
          <p:cNvSpPr/>
          <p:nvPr/>
        </p:nvSpPr>
        <p:spPr>
          <a:xfrm>
            <a:off x="2375746" y="3691344"/>
            <a:ext cx="1368981" cy="791720"/>
          </a:xfrm>
          <a:prstGeom prst="flowChartInputOutput">
            <a:avLst/>
          </a:prstGeom>
          <a:solidFill>
            <a:schemeClr val="tx1">
              <a:lumMod val="65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bg1"/>
                </a:solidFill>
              </a:rPr>
              <a:t>Hard- surface runoff</a:t>
            </a:r>
            <a:endParaRPr lang="en-US" sz="1100" dirty="0">
              <a:solidFill>
                <a:schemeClr val="bg1"/>
              </a:solidFill>
            </a:endParaRPr>
          </a:p>
        </p:txBody>
      </p:sp>
      <p:sp>
        <p:nvSpPr>
          <p:cNvPr id="14" name="Flowchart: Data 13"/>
          <p:cNvSpPr/>
          <p:nvPr/>
        </p:nvSpPr>
        <p:spPr>
          <a:xfrm>
            <a:off x="2375745" y="4400646"/>
            <a:ext cx="1368981" cy="791720"/>
          </a:xfrm>
          <a:prstGeom prst="flowChartInputOutput">
            <a:avLst/>
          </a:prstGeom>
          <a:solidFill>
            <a:schemeClr val="tx1">
              <a:lumMod val="65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bg1"/>
                </a:solidFill>
              </a:rPr>
              <a:t>Urban Expansion</a:t>
            </a:r>
            <a:endParaRPr lang="en-US" sz="900" dirty="0">
              <a:solidFill>
                <a:schemeClr val="bg1"/>
              </a:solidFill>
            </a:endParaRPr>
          </a:p>
        </p:txBody>
      </p:sp>
      <p:sp>
        <p:nvSpPr>
          <p:cNvPr id="15" name="Flowchart: Data 14"/>
          <p:cNvSpPr/>
          <p:nvPr/>
        </p:nvSpPr>
        <p:spPr>
          <a:xfrm>
            <a:off x="2271635" y="5109948"/>
            <a:ext cx="1368981" cy="791720"/>
          </a:xfrm>
          <a:prstGeom prst="flowChartInputOutput">
            <a:avLst/>
          </a:prstGeom>
          <a:solidFill>
            <a:schemeClr val="tx1">
              <a:lumMod val="65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bg1"/>
                </a:solidFill>
              </a:rPr>
              <a:t>Ecological factors</a:t>
            </a:r>
            <a:endParaRPr lang="en-US" sz="900" dirty="0">
              <a:solidFill>
                <a:schemeClr val="bg1"/>
              </a:solidFill>
            </a:endParaRPr>
          </a:p>
        </p:txBody>
      </p:sp>
      <p:sp>
        <p:nvSpPr>
          <p:cNvPr id="16" name="Flowchart: Data 15"/>
          <p:cNvSpPr/>
          <p:nvPr/>
        </p:nvSpPr>
        <p:spPr>
          <a:xfrm>
            <a:off x="2271635" y="5839346"/>
            <a:ext cx="1368981" cy="791720"/>
          </a:xfrm>
          <a:prstGeom prst="flowChartInputOutput">
            <a:avLst/>
          </a:prstGeom>
          <a:solidFill>
            <a:schemeClr val="tx1">
              <a:lumMod val="65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bg1"/>
                </a:solidFill>
              </a:rPr>
              <a:t>Rules</a:t>
            </a:r>
            <a:endParaRPr lang="en-US" sz="900" dirty="0">
              <a:solidFill>
                <a:schemeClr val="bg1"/>
              </a:solidFill>
            </a:endParaRPr>
          </a:p>
        </p:txBody>
      </p:sp>
      <p:cxnSp>
        <p:nvCxnSpPr>
          <p:cNvPr id="17" name="Straight Arrow Connector 16"/>
          <p:cNvCxnSpPr/>
          <p:nvPr/>
        </p:nvCxnSpPr>
        <p:spPr>
          <a:xfrm>
            <a:off x="1530351" y="1876880"/>
            <a:ext cx="1867942" cy="709302"/>
          </a:xfrm>
          <a:prstGeom prst="straightConnector1">
            <a:avLst/>
          </a:prstGeom>
          <a:ln w="1111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Data 17"/>
          <p:cNvSpPr/>
          <p:nvPr/>
        </p:nvSpPr>
        <p:spPr>
          <a:xfrm>
            <a:off x="4390089" y="2586182"/>
            <a:ext cx="1368981" cy="791720"/>
          </a:xfrm>
          <a:prstGeom prst="flowChartInputOutput">
            <a:avLst/>
          </a:prstGeom>
          <a:solidFill>
            <a:srgbClr val="FFC000"/>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bg1"/>
                </a:solidFill>
              </a:rPr>
              <a:t>R1</a:t>
            </a:r>
            <a:endParaRPr lang="en-US" sz="1100" dirty="0">
              <a:solidFill>
                <a:schemeClr val="bg1"/>
              </a:solidFill>
            </a:endParaRPr>
          </a:p>
        </p:txBody>
      </p:sp>
      <p:sp>
        <p:nvSpPr>
          <p:cNvPr id="19" name="Flowchart: Data 18"/>
          <p:cNvSpPr/>
          <p:nvPr/>
        </p:nvSpPr>
        <p:spPr>
          <a:xfrm>
            <a:off x="7452190" y="2586183"/>
            <a:ext cx="1368981" cy="791720"/>
          </a:xfrm>
          <a:prstGeom prst="flowChartInputOutput">
            <a:avLst/>
          </a:prstGeom>
          <a:solidFill>
            <a:srgbClr val="FFC000"/>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bg1"/>
                </a:solidFill>
              </a:rPr>
              <a:t>R3</a:t>
            </a:r>
            <a:endParaRPr lang="en-US" sz="1100" dirty="0">
              <a:solidFill>
                <a:schemeClr val="bg1"/>
              </a:solidFill>
            </a:endParaRPr>
          </a:p>
        </p:txBody>
      </p:sp>
      <p:sp>
        <p:nvSpPr>
          <p:cNvPr id="20" name="TextBox 19"/>
          <p:cNvSpPr txBox="1"/>
          <p:nvPr/>
        </p:nvSpPr>
        <p:spPr>
          <a:xfrm>
            <a:off x="4476867" y="1230235"/>
            <a:ext cx="1956458" cy="1384995"/>
          </a:xfrm>
          <a:prstGeom prst="rect">
            <a:avLst/>
          </a:prstGeom>
          <a:noFill/>
        </p:spPr>
        <p:txBody>
          <a:bodyPr wrap="square" rtlCol="0">
            <a:spAutoFit/>
          </a:bodyPr>
          <a:lstStyle/>
          <a:p>
            <a:r>
              <a:rPr lang="en-US" sz="1400" dirty="0" smtClean="0"/>
              <a:t>Improve </a:t>
            </a:r>
            <a:r>
              <a:rPr lang="en-US" sz="1400" dirty="0"/>
              <a:t>and maintain watershed </a:t>
            </a:r>
            <a:r>
              <a:rPr lang="en-US" sz="1400" dirty="0" smtClean="0"/>
              <a:t>functions, hydrology, water quality and </a:t>
            </a:r>
            <a:endParaRPr lang="en-US" sz="1400" dirty="0"/>
          </a:p>
          <a:p>
            <a:r>
              <a:rPr lang="en-US" sz="1400" dirty="0" smtClean="0"/>
              <a:t>habitat.</a:t>
            </a:r>
          </a:p>
        </p:txBody>
      </p:sp>
      <p:sp>
        <p:nvSpPr>
          <p:cNvPr id="21" name="TextBox 20"/>
          <p:cNvSpPr txBox="1"/>
          <p:nvPr/>
        </p:nvSpPr>
        <p:spPr>
          <a:xfrm>
            <a:off x="7452190" y="1627173"/>
            <a:ext cx="2067925" cy="954107"/>
          </a:xfrm>
          <a:prstGeom prst="rect">
            <a:avLst/>
          </a:prstGeom>
          <a:noFill/>
        </p:spPr>
        <p:txBody>
          <a:bodyPr wrap="square" rtlCol="0">
            <a:spAutoFit/>
          </a:bodyPr>
          <a:lstStyle/>
          <a:p>
            <a:r>
              <a:rPr lang="en-US" sz="1400" dirty="0" smtClean="0"/>
              <a:t>Protect </a:t>
            </a:r>
            <a:r>
              <a:rPr lang="en-US" sz="1400" dirty="0"/>
              <a:t>human health, safety, and property by reducing </a:t>
            </a:r>
            <a:r>
              <a:rPr lang="en-US" sz="1400" dirty="0" smtClean="0"/>
              <a:t>storm water </a:t>
            </a:r>
            <a:r>
              <a:rPr lang="en-US" sz="1400" dirty="0"/>
              <a:t>impacts. </a:t>
            </a:r>
          </a:p>
        </p:txBody>
      </p:sp>
      <p:sp>
        <p:nvSpPr>
          <p:cNvPr id="22" name="Flowchart: Data 21"/>
          <p:cNvSpPr/>
          <p:nvPr/>
        </p:nvSpPr>
        <p:spPr>
          <a:xfrm>
            <a:off x="9300866" y="2581280"/>
            <a:ext cx="1368981" cy="791720"/>
          </a:xfrm>
          <a:prstGeom prst="flowChartInputOutput">
            <a:avLst/>
          </a:prstGeom>
          <a:solidFill>
            <a:srgbClr val="FFC000"/>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bg1"/>
                </a:solidFill>
              </a:rPr>
              <a:t>R4</a:t>
            </a:r>
            <a:endParaRPr lang="en-US" sz="1100" dirty="0">
              <a:solidFill>
                <a:schemeClr val="bg1"/>
              </a:solidFill>
            </a:endParaRPr>
          </a:p>
        </p:txBody>
      </p:sp>
      <p:sp>
        <p:nvSpPr>
          <p:cNvPr id="23" name="TextBox 22"/>
          <p:cNvSpPr txBox="1"/>
          <p:nvPr/>
        </p:nvSpPr>
        <p:spPr>
          <a:xfrm>
            <a:off x="9417758" y="1416631"/>
            <a:ext cx="2067925" cy="1169551"/>
          </a:xfrm>
          <a:prstGeom prst="rect">
            <a:avLst/>
          </a:prstGeom>
          <a:noFill/>
        </p:spPr>
        <p:txBody>
          <a:bodyPr wrap="square" rtlCol="0">
            <a:spAutoFit/>
          </a:bodyPr>
          <a:lstStyle/>
          <a:p>
            <a:r>
              <a:rPr lang="en-US" sz="1400" dirty="0" smtClean="0"/>
              <a:t>Involve </a:t>
            </a:r>
            <a:r>
              <a:rPr lang="en-US" sz="1400" dirty="0"/>
              <a:t>stakeholders in the protection, maintenance and restoration of County watersheds. </a:t>
            </a:r>
          </a:p>
        </p:txBody>
      </p:sp>
      <p:sp>
        <p:nvSpPr>
          <p:cNvPr id="24" name="TextBox 23"/>
          <p:cNvSpPr txBox="1"/>
          <p:nvPr/>
        </p:nvSpPr>
        <p:spPr>
          <a:xfrm>
            <a:off x="4141471" y="3596886"/>
            <a:ext cx="1781602" cy="1546577"/>
          </a:xfrm>
          <a:prstGeom prst="rect">
            <a:avLst/>
          </a:prstGeom>
          <a:noFill/>
        </p:spPr>
        <p:txBody>
          <a:bodyPr wrap="square" rtlCol="0">
            <a:spAutoFit/>
          </a:bodyPr>
          <a:lstStyle/>
          <a:p>
            <a:pPr marL="285750" indent="-285750">
              <a:buFont typeface="Arial" panose="020B0604020202020204" pitchFamily="34" charset="0"/>
              <a:buChar char="•"/>
            </a:pPr>
            <a:r>
              <a:rPr lang="en-US" sz="1050" dirty="0" smtClean="0"/>
              <a:t>Reinforce banks</a:t>
            </a:r>
          </a:p>
          <a:p>
            <a:pPr marL="285750" indent="-285750">
              <a:buFont typeface="Arial" panose="020B0604020202020204" pitchFamily="34" charset="0"/>
              <a:buChar char="•"/>
            </a:pPr>
            <a:r>
              <a:rPr lang="en-US" sz="1050" dirty="0" smtClean="0"/>
              <a:t>Gabion banks</a:t>
            </a:r>
            <a:endParaRPr lang="en-US" sz="1200" dirty="0" smtClean="0"/>
          </a:p>
          <a:p>
            <a:pPr marL="285750" indent="-285750">
              <a:buFont typeface="Arial" panose="020B0604020202020204" pitchFamily="34" charset="0"/>
              <a:buChar char="•"/>
            </a:pPr>
            <a:r>
              <a:rPr lang="en-US" sz="1050" dirty="0" smtClean="0"/>
              <a:t>Cement or cinderblock bed lining</a:t>
            </a:r>
          </a:p>
          <a:p>
            <a:pPr marL="285750" indent="-285750">
              <a:buFont typeface="Arial" panose="020B0604020202020204" pitchFamily="34" charset="0"/>
              <a:buChar char="•"/>
            </a:pPr>
            <a:r>
              <a:rPr lang="en-US" sz="1050" dirty="0" smtClean="0"/>
              <a:t>Restructure highway drainage</a:t>
            </a:r>
          </a:p>
          <a:p>
            <a:pPr marL="285750" indent="-285750">
              <a:buFont typeface="Arial" panose="020B0604020202020204" pitchFamily="34" charset="0"/>
              <a:buChar char="•"/>
            </a:pPr>
            <a:r>
              <a:rPr lang="en-US" sz="1050" dirty="0" smtClean="0"/>
              <a:t>Introduce Riparian Buffers</a:t>
            </a:r>
          </a:p>
        </p:txBody>
      </p:sp>
      <p:sp>
        <p:nvSpPr>
          <p:cNvPr id="25" name="TextBox 24"/>
          <p:cNvSpPr txBox="1"/>
          <p:nvPr/>
        </p:nvSpPr>
        <p:spPr>
          <a:xfrm>
            <a:off x="7188976" y="3596887"/>
            <a:ext cx="2028640" cy="1223412"/>
          </a:xfrm>
          <a:prstGeom prst="rect">
            <a:avLst/>
          </a:prstGeom>
          <a:noFill/>
        </p:spPr>
        <p:txBody>
          <a:bodyPr wrap="square" rtlCol="0">
            <a:spAutoFit/>
          </a:bodyPr>
          <a:lstStyle/>
          <a:p>
            <a:pPr marL="285750" indent="-285750">
              <a:buFont typeface="Arial" panose="020B0604020202020204" pitchFamily="34" charset="0"/>
              <a:buChar char="•"/>
            </a:pPr>
            <a:r>
              <a:rPr lang="en-US" sz="1050" dirty="0" smtClean="0"/>
              <a:t>Prevent property destruction by reinforcing banks.</a:t>
            </a:r>
          </a:p>
          <a:p>
            <a:pPr marL="285750" indent="-285750">
              <a:buFont typeface="Arial" panose="020B0604020202020204" pitchFamily="34" charset="0"/>
              <a:buChar char="•"/>
            </a:pPr>
            <a:r>
              <a:rPr lang="en-US" sz="1050" dirty="0" smtClean="0"/>
              <a:t>Sweep roads of debris</a:t>
            </a:r>
          </a:p>
          <a:p>
            <a:pPr marL="285750" indent="-285750">
              <a:buFont typeface="Arial" panose="020B0604020202020204" pitchFamily="34" charset="0"/>
              <a:buChar char="•"/>
            </a:pPr>
            <a:r>
              <a:rPr lang="en-US" sz="1050" dirty="0" smtClean="0"/>
              <a:t>Ensure pollution ordnances are followed by local businesses</a:t>
            </a:r>
          </a:p>
        </p:txBody>
      </p:sp>
      <p:sp>
        <p:nvSpPr>
          <p:cNvPr id="26" name="TextBox 25"/>
          <p:cNvSpPr txBox="1"/>
          <p:nvPr/>
        </p:nvSpPr>
        <p:spPr>
          <a:xfrm>
            <a:off x="9010951" y="3591984"/>
            <a:ext cx="2028640" cy="1223412"/>
          </a:xfrm>
          <a:prstGeom prst="rect">
            <a:avLst/>
          </a:prstGeom>
          <a:noFill/>
        </p:spPr>
        <p:txBody>
          <a:bodyPr wrap="square" rtlCol="0">
            <a:spAutoFit/>
          </a:bodyPr>
          <a:lstStyle/>
          <a:p>
            <a:pPr marL="285750" indent="-285750">
              <a:buFont typeface="Arial" panose="020B0604020202020204" pitchFamily="34" charset="0"/>
              <a:buChar char="•"/>
            </a:pPr>
            <a:r>
              <a:rPr lang="en-US" sz="1050" dirty="0" smtClean="0"/>
              <a:t>Rain barrel program</a:t>
            </a:r>
          </a:p>
          <a:p>
            <a:pPr marL="285750" indent="-285750">
              <a:buFont typeface="Arial" panose="020B0604020202020204" pitchFamily="34" charset="0"/>
              <a:buChar char="•"/>
            </a:pPr>
            <a:r>
              <a:rPr lang="en-US" sz="1050" dirty="0" smtClean="0"/>
              <a:t>Notify residents about adverse effects of fertilizers and pesticides</a:t>
            </a:r>
          </a:p>
          <a:p>
            <a:pPr marL="285750" indent="-285750">
              <a:buFont typeface="Arial" panose="020B0604020202020204" pitchFamily="34" charset="0"/>
              <a:buChar char="•"/>
            </a:pPr>
            <a:r>
              <a:rPr lang="en-US" sz="1050" dirty="0" smtClean="0"/>
              <a:t>Encourage paving using pervious surface material</a:t>
            </a:r>
          </a:p>
        </p:txBody>
      </p:sp>
      <p:sp>
        <p:nvSpPr>
          <p:cNvPr id="30" name="Flowchart: Data 29"/>
          <p:cNvSpPr/>
          <p:nvPr/>
        </p:nvSpPr>
        <p:spPr>
          <a:xfrm>
            <a:off x="10823019" y="2586182"/>
            <a:ext cx="1368981" cy="791720"/>
          </a:xfrm>
          <a:prstGeom prst="flowChartInputOutput">
            <a:avLst/>
          </a:prstGeom>
          <a:solidFill>
            <a:srgbClr val="00B050"/>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bg1"/>
                </a:solidFill>
              </a:rPr>
              <a:t>Final Design</a:t>
            </a:r>
            <a:endParaRPr lang="en-US" sz="1100" dirty="0">
              <a:solidFill>
                <a:schemeClr val="bg1"/>
              </a:solidFill>
            </a:endParaRPr>
          </a:p>
        </p:txBody>
      </p:sp>
      <p:sp>
        <p:nvSpPr>
          <p:cNvPr id="38" name="Flowchart: Data 37"/>
          <p:cNvSpPr/>
          <p:nvPr/>
        </p:nvSpPr>
        <p:spPr>
          <a:xfrm>
            <a:off x="5954048" y="2591086"/>
            <a:ext cx="1368981" cy="791720"/>
          </a:xfrm>
          <a:prstGeom prst="flowChartInputOutput">
            <a:avLst/>
          </a:prstGeom>
          <a:solidFill>
            <a:srgbClr val="FFC000"/>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bg1"/>
                </a:solidFill>
              </a:rPr>
              <a:t>R2</a:t>
            </a:r>
            <a:endParaRPr lang="en-US" sz="1100" dirty="0">
              <a:solidFill>
                <a:schemeClr val="bg1"/>
              </a:solidFill>
            </a:endParaRPr>
          </a:p>
        </p:txBody>
      </p:sp>
      <p:sp>
        <p:nvSpPr>
          <p:cNvPr id="39" name="TextBox 38"/>
          <p:cNvSpPr txBox="1"/>
          <p:nvPr/>
        </p:nvSpPr>
        <p:spPr>
          <a:xfrm>
            <a:off x="5716408" y="3601790"/>
            <a:ext cx="1600629" cy="1223412"/>
          </a:xfrm>
          <a:prstGeom prst="rect">
            <a:avLst/>
          </a:prstGeom>
          <a:noFill/>
        </p:spPr>
        <p:txBody>
          <a:bodyPr wrap="square" rtlCol="0">
            <a:spAutoFit/>
          </a:bodyPr>
          <a:lstStyle/>
          <a:p>
            <a:pPr marL="285750" indent="-285750">
              <a:buFont typeface="Arial" panose="020B0604020202020204" pitchFamily="34" charset="0"/>
              <a:buChar char="•"/>
            </a:pPr>
            <a:r>
              <a:rPr lang="en-US" sz="1050" dirty="0" smtClean="0"/>
              <a:t>Build sediment traps at culverts</a:t>
            </a:r>
          </a:p>
          <a:p>
            <a:pPr marL="285750" indent="-285750">
              <a:buFont typeface="Arial" panose="020B0604020202020204" pitchFamily="34" charset="0"/>
              <a:buChar char="•"/>
            </a:pPr>
            <a:r>
              <a:rPr lang="en-US" sz="1050" dirty="0" smtClean="0"/>
              <a:t>Build sediment baffles at easy to access locations along the tributary</a:t>
            </a:r>
          </a:p>
        </p:txBody>
      </p:sp>
      <p:sp>
        <p:nvSpPr>
          <p:cNvPr id="41" name="TextBox 40"/>
          <p:cNvSpPr txBox="1"/>
          <p:nvPr/>
        </p:nvSpPr>
        <p:spPr>
          <a:xfrm>
            <a:off x="5829964" y="1847932"/>
            <a:ext cx="2028640"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Reduce or eliminate sedimentation</a:t>
            </a:r>
          </a:p>
        </p:txBody>
      </p:sp>
      <p:cxnSp>
        <p:nvCxnSpPr>
          <p:cNvPr id="43" name="Straight Arrow Connector 42"/>
          <p:cNvCxnSpPr>
            <a:stCxn id="8" idx="5"/>
          </p:cNvCxnSpPr>
          <p:nvPr/>
        </p:nvCxnSpPr>
        <p:spPr>
          <a:xfrm>
            <a:off x="4295929" y="2982042"/>
            <a:ext cx="180938" cy="183335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5716408" y="4110836"/>
            <a:ext cx="359837" cy="782177"/>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7188976" y="4056434"/>
            <a:ext cx="263214" cy="145915"/>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8891974" y="3691344"/>
            <a:ext cx="247038" cy="61800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endCxn id="30" idx="2"/>
          </p:cNvCxnSpPr>
          <p:nvPr/>
        </p:nvCxnSpPr>
        <p:spPr>
          <a:xfrm flipV="1">
            <a:off x="10697107" y="2982042"/>
            <a:ext cx="262810" cy="70930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89301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Geodesign Framework </a:t>
            </a:r>
            <a:br>
              <a:rPr lang="en-US" dirty="0"/>
            </a:br>
            <a:r>
              <a:rPr lang="en-US" dirty="0"/>
              <a:t>in Action</a:t>
            </a:r>
          </a:p>
        </p:txBody>
      </p:sp>
      <p:sp>
        <p:nvSpPr>
          <p:cNvPr id="3" name="Content Placeholder 2"/>
          <p:cNvSpPr>
            <a:spLocks noGrp="1"/>
          </p:cNvSpPr>
          <p:nvPr>
            <p:ph idx="1"/>
          </p:nvPr>
        </p:nvSpPr>
        <p:spPr>
          <a:xfrm>
            <a:off x="1103313" y="2052918"/>
            <a:ext cx="5157444" cy="4195481"/>
          </a:xfrm>
        </p:spPr>
        <p:txBody>
          <a:bodyPr>
            <a:normAutofit/>
          </a:bodyPr>
          <a:lstStyle/>
          <a:p>
            <a:pPr marL="0" indent="0">
              <a:buNone/>
            </a:pPr>
            <a:r>
              <a:rPr lang="en-US" dirty="0" smtClean="0"/>
              <a:t>Impact Model</a:t>
            </a:r>
          </a:p>
          <a:p>
            <a:pPr marL="0" indent="0">
              <a:buNone/>
            </a:pPr>
            <a:r>
              <a:rPr lang="en-US" dirty="0"/>
              <a:t>	</a:t>
            </a:r>
            <a:r>
              <a:rPr lang="en-US" dirty="0" smtClean="0"/>
              <a:t>The impact by the design will have some effect on how the lake will look. The riparian buffers should have a positive impact on the eroded areas however the sediment baffle zones  may have an irreversible effect since it may require widening portions of the creek to install baffles and </a:t>
            </a:r>
            <a:endParaRPr lang="en-US" dirty="0"/>
          </a:p>
          <a:p>
            <a:pPr marL="0" indent="0">
              <a:buNone/>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3682" t="59439" r="197" b="19854"/>
          <a:stretch/>
        </p:blipFill>
        <p:spPr>
          <a:xfrm>
            <a:off x="7171319" y="2052918"/>
            <a:ext cx="4044778" cy="700216"/>
          </a:xfrm>
          <a:prstGeom prst="rect">
            <a:avLst/>
          </a:prstGeom>
        </p:spPr>
      </p:pic>
      <p:sp>
        <p:nvSpPr>
          <p:cNvPr id="10" name="TextBox 9"/>
          <p:cNvSpPr txBox="1"/>
          <p:nvPr/>
        </p:nvSpPr>
        <p:spPr>
          <a:xfrm>
            <a:off x="7061410" y="2721972"/>
            <a:ext cx="1290738" cy="230832"/>
          </a:xfrm>
          <a:prstGeom prst="rect">
            <a:avLst/>
          </a:prstGeom>
          <a:noFill/>
        </p:spPr>
        <p:txBody>
          <a:bodyPr wrap="none" rtlCol="0">
            <a:spAutoFit/>
          </a:bodyPr>
          <a:lstStyle/>
          <a:p>
            <a:r>
              <a:rPr lang="en-US" sz="900" dirty="0" smtClean="0"/>
              <a:t>(Source: Steinitz, C.)</a:t>
            </a:r>
            <a:endParaRPr lang="en-US" sz="900" dirty="0"/>
          </a:p>
        </p:txBody>
      </p:sp>
      <p:sp>
        <p:nvSpPr>
          <p:cNvPr id="17" name="Content Placeholder 2"/>
          <p:cNvSpPr txBox="1">
            <a:spLocks/>
          </p:cNvSpPr>
          <p:nvPr/>
        </p:nvSpPr>
        <p:spPr>
          <a:xfrm>
            <a:off x="7061409" y="3422189"/>
            <a:ext cx="4154687" cy="3016712"/>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dirty="0" smtClean="0"/>
              <a:t>Impact Model</a:t>
            </a:r>
          </a:p>
          <a:p>
            <a:pPr marL="0" indent="0">
              <a:buFont typeface="Wingdings 3" charset="2"/>
              <a:buNone/>
            </a:pPr>
            <a:r>
              <a:rPr lang="en-US" dirty="0" smtClean="0"/>
              <a:t>	The impact by the design will have some effect on how the lake will look. The riparian buffers should have a positive impact on the eroded areas however the sediment baffle zones  may have an irreversible effect since it may require widening portions of the creek to install baffles and </a:t>
            </a:r>
          </a:p>
          <a:p>
            <a:pPr marL="0" indent="0">
              <a:buFont typeface="Wingdings 3" charset="2"/>
              <a:buNone/>
            </a:pPr>
            <a:endParaRPr lang="en-US" dirty="0"/>
          </a:p>
        </p:txBody>
      </p:sp>
    </p:spTree>
    <p:extLst>
      <p:ext uri="{BB962C8B-B14F-4D97-AF65-F5344CB8AC3E}">
        <p14:creationId xmlns:p14="http://schemas.microsoft.com/office/powerpoint/2010/main" val="10290628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Geodesign Framework </a:t>
            </a:r>
            <a:br>
              <a:rPr lang="en-US" dirty="0"/>
            </a:br>
            <a:r>
              <a:rPr lang="en-US" dirty="0"/>
              <a:t>in Action</a:t>
            </a:r>
          </a:p>
        </p:txBody>
      </p:sp>
      <p:sp>
        <p:nvSpPr>
          <p:cNvPr id="3" name="Content Placeholder 2"/>
          <p:cNvSpPr>
            <a:spLocks noGrp="1"/>
          </p:cNvSpPr>
          <p:nvPr>
            <p:ph idx="1"/>
          </p:nvPr>
        </p:nvSpPr>
        <p:spPr>
          <a:xfrm>
            <a:off x="1103313" y="2052918"/>
            <a:ext cx="5157444" cy="4195481"/>
          </a:xfrm>
        </p:spPr>
        <p:txBody>
          <a:bodyPr>
            <a:normAutofit/>
          </a:bodyPr>
          <a:lstStyle/>
          <a:p>
            <a:pPr marL="0" indent="0">
              <a:buNone/>
            </a:pPr>
            <a:r>
              <a:rPr lang="en-US" dirty="0" smtClean="0"/>
              <a:t>Decision model and feedback</a:t>
            </a:r>
          </a:p>
          <a:p>
            <a:pPr marL="0" indent="0">
              <a:buNone/>
            </a:pPr>
            <a:r>
              <a:rPr lang="en-US" dirty="0" smtClean="0"/>
              <a:t>	This phase will decide if the baffle and riparian buffer design is right for the area.</a:t>
            </a:r>
          </a:p>
          <a:p>
            <a:pPr marL="0" indent="0">
              <a:buNone/>
            </a:pPr>
            <a:r>
              <a:rPr lang="en-US" dirty="0"/>
              <a:t>	</a:t>
            </a:r>
            <a:r>
              <a:rPr lang="en-US" dirty="0" smtClean="0"/>
              <a:t>Research and change model will be presented to the stakeholders. A “NO” answer option will take us back to previous parts of the framework for review or reconsideration for the design.</a:t>
            </a:r>
          </a:p>
          <a:p>
            <a:pPr marL="0" indent="0">
              <a:buNone/>
            </a:pPr>
            <a:r>
              <a:rPr lang="en-US" dirty="0" smtClean="0"/>
              <a:t>	A “MAYBE” decision will encourage the team to change the scale beyond the Accotink Tributaries.  </a:t>
            </a:r>
            <a:endParaRPr lang="en-US" dirty="0"/>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2670" t="69670" b="9768"/>
          <a:stretch/>
        </p:blipFill>
        <p:spPr>
          <a:xfrm>
            <a:off x="7696200" y="2052918"/>
            <a:ext cx="3631855" cy="695326"/>
          </a:xfrm>
          <a:prstGeom prst="rect">
            <a:avLst/>
          </a:prstGeom>
        </p:spPr>
      </p:pic>
      <p:sp>
        <p:nvSpPr>
          <p:cNvPr id="10" name="TextBox 9"/>
          <p:cNvSpPr txBox="1"/>
          <p:nvPr/>
        </p:nvSpPr>
        <p:spPr>
          <a:xfrm>
            <a:off x="7592750" y="2700619"/>
            <a:ext cx="1290738" cy="230832"/>
          </a:xfrm>
          <a:prstGeom prst="rect">
            <a:avLst/>
          </a:prstGeom>
          <a:noFill/>
        </p:spPr>
        <p:txBody>
          <a:bodyPr wrap="none" rtlCol="0">
            <a:spAutoFit/>
          </a:bodyPr>
          <a:lstStyle/>
          <a:p>
            <a:r>
              <a:rPr lang="en-US" sz="900" dirty="0" smtClean="0"/>
              <a:t>(Source: Steinitz, C.)</a:t>
            </a:r>
            <a:endParaRPr lang="en-US" sz="900" dirty="0"/>
          </a:p>
        </p:txBody>
      </p:sp>
      <p:sp>
        <p:nvSpPr>
          <p:cNvPr id="17" name="Content Placeholder 2"/>
          <p:cNvSpPr txBox="1">
            <a:spLocks/>
          </p:cNvSpPr>
          <p:nvPr/>
        </p:nvSpPr>
        <p:spPr>
          <a:xfrm>
            <a:off x="7696200" y="3048000"/>
            <a:ext cx="3631855" cy="354806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None/>
            </a:pPr>
            <a:r>
              <a:rPr lang="en-US" dirty="0" smtClean="0"/>
              <a:t>A “YES” decision will be reached if the Riparian Buffer and Baffle plans are agreed upon  and the </a:t>
            </a:r>
            <a:r>
              <a:rPr lang="en-US" dirty="0"/>
              <a:t>changes to environment </a:t>
            </a:r>
            <a:r>
              <a:rPr lang="en-US" dirty="0" smtClean="0"/>
              <a:t>are understood by stake holders. This will be a signal for the project to go ahead.</a:t>
            </a:r>
          </a:p>
          <a:p>
            <a:pPr marL="0" indent="0">
              <a:buFont typeface="Wingdings 3" charset="2"/>
              <a:buNone/>
            </a:pPr>
            <a:r>
              <a:rPr lang="en-US" dirty="0" smtClean="0"/>
              <a:t>	</a:t>
            </a:r>
            <a:endParaRPr lang="en-US" dirty="0"/>
          </a:p>
        </p:txBody>
      </p:sp>
    </p:spTree>
    <p:extLst>
      <p:ext uri="{BB962C8B-B14F-4D97-AF65-F5344CB8AC3E}">
        <p14:creationId xmlns:p14="http://schemas.microsoft.com/office/powerpoint/2010/main" val="601005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85000" lnSpcReduction="20000"/>
          </a:bodyPr>
          <a:lstStyle/>
          <a:p>
            <a:r>
              <a:rPr lang="en-US" baseline="30000" dirty="0" smtClean="0"/>
              <a:t>[</a:t>
            </a:r>
            <a:r>
              <a:rPr lang="en-US" baseline="30000" dirty="0"/>
              <a:t>1</a:t>
            </a:r>
            <a:r>
              <a:rPr lang="en-US" baseline="30000" dirty="0" smtClean="0"/>
              <a:t>] </a:t>
            </a:r>
            <a:r>
              <a:rPr lang="en-US" dirty="0" smtClean="0"/>
              <a:t>“Lake </a:t>
            </a:r>
            <a:r>
              <a:rPr lang="en-US" dirty="0"/>
              <a:t>Accotink Dam, circa 1918</a:t>
            </a:r>
            <a:r>
              <a:rPr lang="en-US" dirty="0" smtClean="0"/>
              <a:t>,”. </a:t>
            </a:r>
            <a:r>
              <a:rPr lang="en-US" i="1" dirty="0" smtClean="0"/>
              <a:t>braddockheritage.org</a:t>
            </a:r>
            <a:r>
              <a:rPr lang="en-US" i="1" dirty="0"/>
              <a:t>/</a:t>
            </a:r>
            <a:r>
              <a:rPr lang="en-US" dirty="0"/>
              <a:t>, </a:t>
            </a:r>
            <a:r>
              <a:rPr lang="en-US" dirty="0" smtClean="0"/>
              <a:t>accessed: </a:t>
            </a:r>
            <a:r>
              <a:rPr lang="en-US" dirty="0"/>
              <a:t>October 2, 2015, </a:t>
            </a:r>
            <a:r>
              <a:rPr lang="en-US" dirty="0">
                <a:hlinkClick r:id="rId2"/>
              </a:rPr>
              <a:t>http://</a:t>
            </a:r>
            <a:r>
              <a:rPr lang="en-US" dirty="0" smtClean="0">
                <a:hlinkClick r:id="rId2"/>
              </a:rPr>
              <a:t>braddockheritage.org</a:t>
            </a:r>
            <a:endParaRPr lang="en-US" dirty="0" smtClean="0"/>
          </a:p>
          <a:p>
            <a:r>
              <a:rPr lang="en-US" baseline="30000" dirty="0" smtClean="0"/>
              <a:t>[2]</a:t>
            </a:r>
            <a:r>
              <a:rPr lang="en-US" dirty="0" smtClean="0"/>
              <a:t> </a:t>
            </a:r>
            <a:r>
              <a:rPr lang="en-US" dirty="0"/>
              <a:t>Lewis, P. F. (1982</a:t>
            </a:r>
            <a:r>
              <a:rPr lang="en-US" dirty="0" smtClean="0"/>
              <a:t>). </a:t>
            </a:r>
            <a:r>
              <a:rPr lang="en-US" dirty="0"/>
              <a:t>Axioms for Reading the Landscape. Schlereth, Thomas J. (ed.) </a:t>
            </a:r>
            <a:r>
              <a:rPr lang="en-US" i="1" dirty="0"/>
              <a:t>Material Culture Studies in America</a:t>
            </a:r>
            <a:r>
              <a:rPr lang="en-US" dirty="0"/>
              <a:t>. (pp.175-182). Nashville: American Association for State and Local </a:t>
            </a:r>
            <a:r>
              <a:rPr lang="en-US" dirty="0" smtClean="0"/>
              <a:t>History</a:t>
            </a:r>
          </a:p>
          <a:p>
            <a:r>
              <a:rPr lang="en-US" baseline="30000" dirty="0" smtClean="0"/>
              <a:t>[3] </a:t>
            </a:r>
            <a:r>
              <a:rPr lang="en-US" dirty="0" smtClean="0"/>
              <a:t>Steinitz, Carl. (2012). A Framework for Geodesign. Redlands, CA. ESRI Press.</a:t>
            </a:r>
          </a:p>
          <a:p>
            <a:r>
              <a:rPr lang="en-US" baseline="30000" dirty="0" smtClean="0"/>
              <a:t>[4] </a:t>
            </a:r>
            <a:r>
              <a:rPr lang="en-US" dirty="0" smtClean="0"/>
              <a:t>Friends of Lake Accotink Park. (2015). Retrieved September 19, 2015, from http</a:t>
            </a:r>
            <a:r>
              <a:rPr lang="en-US" dirty="0"/>
              <a:t>://www.accotink.org/FLAP/ </a:t>
            </a:r>
            <a:endParaRPr lang="en-US" dirty="0" smtClean="0"/>
          </a:p>
          <a:p>
            <a:r>
              <a:rPr lang="en-US" baseline="30000" dirty="0" smtClean="0"/>
              <a:t>[5] </a:t>
            </a:r>
            <a:r>
              <a:rPr lang="en-US" dirty="0"/>
              <a:t>Express Lanes Development. (2015). Retrieved September 18, 2015, from </a:t>
            </a:r>
            <a:r>
              <a:rPr lang="en-US" dirty="0">
                <a:hlinkClick r:id="rId3"/>
              </a:rPr>
              <a:t>https://www.expresslanes.com/project-background</a:t>
            </a:r>
            <a:endParaRPr lang="en-US" dirty="0"/>
          </a:p>
          <a:p>
            <a:r>
              <a:rPr lang="en-US" baseline="30000" dirty="0" smtClean="0"/>
              <a:t>[6] </a:t>
            </a:r>
            <a:r>
              <a:rPr lang="en-US" dirty="0"/>
              <a:t>Kozel, S. (1997-2007). Roads to the Future: </a:t>
            </a:r>
            <a:r>
              <a:rPr lang="en-US" dirty="0" smtClean="0"/>
              <a:t>Capital </a:t>
            </a:r>
            <a:r>
              <a:rPr lang="en-US" dirty="0"/>
              <a:t>Beltway. Retrieved September 18, 2015, from </a:t>
            </a:r>
            <a:r>
              <a:rPr lang="en-US" dirty="0">
                <a:hlinkClick r:id="rId4"/>
              </a:rPr>
              <a:t>http://</a:t>
            </a:r>
            <a:r>
              <a:rPr lang="en-US" dirty="0" smtClean="0">
                <a:hlinkClick r:id="rId4"/>
              </a:rPr>
              <a:t>www.roadstothefuture.com/Capital_Beltway.html</a:t>
            </a:r>
            <a:endParaRPr lang="en-US" dirty="0" smtClean="0"/>
          </a:p>
          <a:p>
            <a:r>
              <a:rPr lang="en-US" baseline="30000" dirty="0" smtClean="0"/>
              <a:t>[7] </a:t>
            </a:r>
            <a:r>
              <a:rPr lang="en-US" dirty="0" smtClean="0"/>
              <a:t>Latasa (et al.), P. (2015). Meeting with Friends of Lake Accotink Park and Park managers. September 19, 2015.</a:t>
            </a:r>
            <a:endParaRPr lang="en-US" dirty="0"/>
          </a:p>
        </p:txBody>
      </p:sp>
    </p:spTree>
    <p:extLst>
      <p:ext uri="{BB962C8B-B14F-4D97-AF65-F5344CB8AC3E}">
        <p14:creationId xmlns:p14="http://schemas.microsoft.com/office/powerpoint/2010/main" val="42817199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92500" lnSpcReduction="10000"/>
          </a:bodyPr>
          <a:lstStyle/>
          <a:p>
            <a:r>
              <a:rPr lang="en-US" sz="1700" baseline="30000" dirty="0" smtClean="0"/>
              <a:t>[8] </a:t>
            </a:r>
            <a:r>
              <a:rPr lang="en-US" sz="1700" dirty="0"/>
              <a:t>McLaughlin, R. </a:t>
            </a:r>
            <a:r>
              <a:rPr lang="en-US" sz="1700" dirty="0" smtClean="0"/>
              <a:t>(Accessed 2015). Using </a:t>
            </a:r>
            <a:r>
              <a:rPr lang="en-US" sz="1700" dirty="0"/>
              <a:t>Baffles to Improve Sediment Basins</a:t>
            </a:r>
            <a:r>
              <a:rPr lang="en-US" sz="1700" dirty="0" smtClean="0"/>
              <a:t>. Soil Facts. </a:t>
            </a:r>
            <a:r>
              <a:rPr lang="en-US" sz="1700" dirty="0"/>
              <a:t>Retrieved from </a:t>
            </a:r>
            <a:r>
              <a:rPr lang="en-US" sz="1700" dirty="0">
                <a:hlinkClick r:id="rId2"/>
              </a:rPr>
              <a:t>http://</a:t>
            </a:r>
            <a:r>
              <a:rPr lang="en-US" sz="1700" dirty="0" smtClean="0">
                <a:hlinkClick r:id="rId2"/>
              </a:rPr>
              <a:t>content.ces.ncsu.edu/20181.pdf</a:t>
            </a:r>
            <a:endParaRPr lang="en-US" sz="1700" dirty="0"/>
          </a:p>
          <a:p>
            <a:r>
              <a:rPr lang="en-US" sz="1700" baseline="30000" dirty="0" smtClean="0"/>
              <a:t>[9] </a:t>
            </a:r>
            <a:r>
              <a:rPr lang="en-US" sz="1700" dirty="0" smtClean="0"/>
              <a:t>Chesapeake Bay Program. (2006</a:t>
            </a:r>
            <a:r>
              <a:rPr lang="en-US" sz="1700" dirty="0"/>
              <a:t>). Best Management Practices for Sediment Control and Water Clarity </a:t>
            </a:r>
            <a:r>
              <a:rPr lang="en-US" sz="1700" dirty="0" smtClean="0"/>
              <a:t>Enhancement. Annapolis, Maryland.</a:t>
            </a:r>
          </a:p>
          <a:p>
            <a:r>
              <a:rPr lang="en-US" sz="1800" baseline="30000" dirty="0" smtClean="0"/>
              <a:t>[10] </a:t>
            </a:r>
            <a:r>
              <a:rPr lang="en-US" sz="1800" dirty="0" smtClean="0"/>
              <a:t>Gilliam</a:t>
            </a:r>
            <a:r>
              <a:rPr lang="en-US" sz="1800" dirty="0"/>
              <a:t>, J.W., D.L. Osmond, and R.O</a:t>
            </a:r>
            <a:r>
              <a:rPr lang="en-US" sz="1800" dirty="0" smtClean="0"/>
              <a:t>. Evans</a:t>
            </a:r>
            <a:r>
              <a:rPr lang="en-US" sz="1800" dirty="0"/>
              <a:t>. 1997. Selected Agricultural Best Management Practices to Control Nitrogen in the Neuse River Basin. North Carolina Agricultural Research Service Technical Bulletin 311, North Carolina State University, Raleigh, Retrieved from: </a:t>
            </a:r>
            <a:r>
              <a:rPr lang="en-US" sz="1800" dirty="0">
                <a:hlinkClick r:id="rId3"/>
              </a:rPr>
              <a:t>http://www.soil.ncsu.edu/publications/BMPs</a:t>
            </a:r>
            <a:r>
              <a:rPr lang="en-US" sz="1800" dirty="0" smtClean="0">
                <a:hlinkClick r:id="rId3"/>
              </a:rPr>
              <a:t>/</a:t>
            </a:r>
            <a:endParaRPr lang="en-US" sz="1800" dirty="0" smtClean="0"/>
          </a:p>
          <a:p>
            <a:r>
              <a:rPr lang="en-US" sz="1800" baseline="30000" dirty="0" smtClean="0"/>
              <a:t>[11] </a:t>
            </a:r>
            <a:r>
              <a:rPr lang="en-US" sz="1800" dirty="0" smtClean="0"/>
              <a:t>Marion, M., &amp; Lipsey, M. (2007). </a:t>
            </a:r>
            <a:r>
              <a:rPr lang="en-US" sz="1800" dirty="0"/>
              <a:t>Braddock’s True Gold: </a:t>
            </a:r>
            <a:r>
              <a:rPr lang="en-US" sz="1800" dirty="0" smtClean="0"/>
              <a:t>20</a:t>
            </a:r>
            <a:r>
              <a:rPr lang="en-US" sz="1800" baseline="30000" dirty="0" smtClean="0"/>
              <a:t>th</a:t>
            </a:r>
            <a:r>
              <a:rPr lang="en-US" sz="1800" dirty="0" smtClean="0"/>
              <a:t>- Century Life in the Heart of Fairfax County. Fairfax, VA. County of Fairfax.</a:t>
            </a:r>
          </a:p>
          <a:p>
            <a:r>
              <a:rPr lang="en-US" sz="1800" baseline="30000" dirty="0" smtClean="0"/>
              <a:t>[12] </a:t>
            </a:r>
            <a:r>
              <a:rPr lang="en-US" sz="1800" dirty="0"/>
              <a:t>Department of Neighborhood and Community </a:t>
            </a:r>
            <a:r>
              <a:rPr lang="en-US" sz="1800" dirty="0" smtClean="0"/>
              <a:t>Services Economic</a:t>
            </a:r>
            <a:r>
              <a:rPr lang="en-US" sz="1800" dirty="0"/>
              <a:t>, Demographic and Statistical </a:t>
            </a:r>
            <a:r>
              <a:rPr lang="en-US" sz="1800" dirty="0" smtClean="0"/>
              <a:t>Research. (2014). </a:t>
            </a:r>
            <a:r>
              <a:rPr lang="en-US" sz="1800" dirty="0"/>
              <a:t>Demographic Reports </a:t>
            </a:r>
            <a:r>
              <a:rPr lang="en-US" sz="1800" dirty="0" smtClean="0"/>
              <a:t>2014 County </a:t>
            </a:r>
            <a:r>
              <a:rPr lang="en-US" sz="1800" dirty="0"/>
              <a:t>of Fairfax, </a:t>
            </a:r>
            <a:r>
              <a:rPr lang="en-US" sz="1800" dirty="0" smtClean="0"/>
              <a:t>Virginia. Fairfax, Virginia: </a:t>
            </a:r>
            <a:r>
              <a:rPr lang="en-US" sz="1800" dirty="0"/>
              <a:t>www.fairfaxcounty.gov/government/about/data</a:t>
            </a:r>
            <a:endParaRPr lang="en-US" sz="1700" dirty="0" smtClean="0"/>
          </a:p>
          <a:p>
            <a:endParaRPr lang="en-US" dirty="0"/>
          </a:p>
        </p:txBody>
      </p:sp>
    </p:spTree>
    <p:extLst>
      <p:ext uri="{BB962C8B-B14F-4D97-AF65-F5344CB8AC3E}">
        <p14:creationId xmlns:p14="http://schemas.microsoft.com/office/powerpoint/2010/main" val="3605881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Lake Accotink Overview</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0285" y="1435225"/>
            <a:ext cx="6380952" cy="4761905"/>
          </a:xfrm>
          <a:prstGeom prst="rect">
            <a:avLst/>
          </a:prstGeom>
        </p:spPr>
      </p:pic>
      <p:sp>
        <p:nvSpPr>
          <p:cNvPr id="4" name="TextBox 3"/>
          <p:cNvSpPr txBox="1"/>
          <p:nvPr/>
        </p:nvSpPr>
        <p:spPr>
          <a:xfrm>
            <a:off x="4943193" y="6131227"/>
            <a:ext cx="6380952" cy="369332"/>
          </a:xfrm>
          <a:prstGeom prst="rect">
            <a:avLst/>
          </a:prstGeom>
          <a:noFill/>
        </p:spPr>
        <p:txBody>
          <a:bodyPr wrap="square" rtlCol="0">
            <a:spAutoFit/>
          </a:bodyPr>
          <a:lstStyle/>
          <a:p>
            <a:r>
              <a:rPr lang="en-US" sz="900" dirty="0"/>
              <a:t>(</a:t>
            </a:r>
            <a:r>
              <a:rPr lang="en-US" sz="900" dirty="0" smtClean="0"/>
              <a:t>Geographic layout of the park. Source: Harold Krivell, </a:t>
            </a:r>
            <a:r>
              <a:rPr lang="en-US" sz="900" dirty="0"/>
              <a:t>County of Fairfax, State of Virginia, Esri, HERE, DeLorme, Intermap, iPC, USGS, METI/NASA, USDA, </a:t>
            </a:r>
            <a:r>
              <a:rPr lang="en-US" sz="900" dirty="0" smtClean="0"/>
              <a:t>EPA.)</a:t>
            </a:r>
            <a:endParaRPr lang="en-US" sz="900" dirty="0"/>
          </a:p>
        </p:txBody>
      </p:sp>
      <p:sp>
        <p:nvSpPr>
          <p:cNvPr id="5" name="Content Placeholder 2"/>
          <p:cNvSpPr>
            <a:spLocks noGrp="1"/>
          </p:cNvSpPr>
          <p:nvPr>
            <p:ph idx="1"/>
          </p:nvPr>
        </p:nvSpPr>
        <p:spPr>
          <a:xfrm>
            <a:off x="1103313" y="2052918"/>
            <a:ext cx="3839880" cy="4195481"/>
          </a:xfrm>
        </p:spPr>
        <p:txBody>
          <a:bodyPr>
            <a:normAutofit/>
          </a:bodyPr>
          <a:lstStyle/>
          <a:p>
            <a:pPr marL="0" indent="0">
              <a:buNone/>
            </a:pPr>
            <a:r>
              <a:rPr lang="en-US" dirty="0" smtClean="0"/>
              <a:t>Geographic Overview</a:t>
            </a:r>
          </a:p>
          <a:p>
            <a:pPr marL="0" indent="0">
              <a:buNone/>
            </a:pPr>
            <a:r>
              <a:rPr lang="en-US" dirty="0" smtClean="0"/>
              <a:t>This is a zoomed view of Lake Accotink and how it is situated with the Ravensworth development to the north.</a:t>
            </a:r>
          </a:p>
          <a:p>
            <a:pPr marL="0" indent="0">
              <a:buNone/>
            </a:pPr>
            <a:r>
              <a:rPr lang="en-US" dirty="0" smtClean="0"/>
              <a:t>The map reveals how numerous tributaries and drainage  ditches empty into the lake.</a:t>
            </a:r>
            <a:endParaRPr lang="en-US" dirty="0"/>
          </a:p>
        </p:txBody>
      </p:sp>
    </p:spTree>
    <p:extLst>
      <p:ext uri="{BB962C8B-B14F-4D97-AF65-F5344CB8AC3E}">
        <p14:creationId xmlns:p14="http://schemas.microsoft.com/office/powerpoint/2010/main" val="26886505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Lake Accotink Overview</a:t>
            </a:r>
          </a:p>
        </p:txBody>
      </p:sp>
      <p:sp>
        <p:nvSpPr>
          <p:cNvPr id="3" name="Content Placeholder 2"/>
          <p:cNvSpPr>
            <a:spLocks noGrp="1"/>
          </p:cNvSpPr>
          <p:nvPr>
            <p:ph idx="1"/>
          </p:nvPr>
        </p:nvSpPr>
        <p:spPr>
          <a:xfrm>
            <a:off x="1103313" y="2052918"/>
            <a:ext cx="3839880" cy="4195481"/>
          </a:xfrm>
        </p:spPr>
        <p:txBody>
          <a:bodyPr>
            <a:normAutofit fontScale="92500" lnSpcReduction="10000"/>
          </a:bodyPr>
          <a:lstStyle/>
          <a:p>
            <a:pPr marL="0" indent="0">
              <a:buNone/>
            </a:pPr>
            <a:r>
              <a:rPr lang="en-US" dirty="0" smtClean="0"/>
              <a:t>Geographic Overview</a:t>
            </a:r>
          </a:p>
          <a:p>
            <a:r>
              <a:rPr lang="en-US" dirty="0" smtClean="0"/>
              <a:t>The Accotink Watershed consists of a mix of residential, commercial and light to medium industrial. View zoning map on next page (Fairfax County DPZ Map).</a:t>
            </a:r>
          </a:p>
          <a:p>
            <a:r>
              <a:rPr lang="en-US" dirty="0" smtClean="0"/>
              <a:t>The county is urbanized and is growing denser with a growing population (</a:t>
            </a:r>
            <a:r>
              <a:rPr lang="en-US" dirty="0"/>
              <a:t>Department of Neighborhood and Community </a:t>
            </a:r>
            <a:r>
              <a:rPr lang="en-US" dirty="0" smtClean="0"/>
              <a:t>Services, p.57).</a:t>
            </a:r>
          </a:p>
        </p:txBody>
      </p:sp>
      <p:pic>
        <p:nvPicPr>
          <p:cNvPr id="1026" name="Picture 2" descr="https://lh3.googleusercontent.com/q1pdLdn-gXZVav6d5SUfvqufuLsEpfM1N8LMeh76LhzNgL94eAj9KFdJSUGWq_0moOhUf--vUfjzbGr_lsG5-cQP9hbMQ_1uBWyBpHwnfcURXeY_goEirLmEtgx-TSWomimFZ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8622" y="3580951"/>
            <a:ext cx="3556597" cy="26674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205636" y="6191954"/>
            <a:ext cx="2449710" cy="369332"/>
          </a:xfrm>
          <a:prstGeom prst="rect">
            <a:avLst/>
          </a:prstGeom>
          <a:noFill/>
        </p:spPr>
        <p:txBody>
          <a:bodyPr wrap="none" rtlCol="0">
            <a:spAutoFit/>
          </a:bodyPr>
          <a:lstStyle/>
          <a:p>
            <a:r>
              <a:rPr lang="en-US" sz="900" dirty="0"/>
              <a:t>(Ravensworth Shopping </a:t>
            </a:r>
            <a:r>
              <a:rPr lang="en-US" sz="900" dirty="0" smtClean="0"/>
              <a:t>Center, Source: </a:t>
            </a:r>
            <a:br>
              <a:rPr lang="en-US" sz="900" dirty="0" smtClean="0"/>
            </a:br>
            <a:r>
              <a:rPr lang="en-US" sz="900" dirty="0" smtClean="0"/>
              <a:t>Harold Krivell)</a:t>
            </a:r>
            <a:endParaRPr lang="en-US" sz="900" dirty="0"/>
          </a:p>
        </p:txBody>
      </p:sp>
      <p:pic>
        <p:nvPicPr>
          <p:cNvPr id="1028" name="Picture 4" descr="https://lh5.googleusercontent.com/kB5T-6tdW5k3ZdKbZE6Q-HH8pGffB3mNc3agOvpWmfvTx2GD3C4Ria0RSOQxg6zuo4Gx0KpcKjtRKQcZOe7cOoysqR3kYjPIkTNqBwRaJSKrexn9YP621cw0T9GBNxK0FayPVW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0555" y="1472671"/>
            <a:ext cx="3699934" cy="278201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078705" y="4199053"/>
            <a:ext cx="6096000" cy="369332"/>
          </a:xfrm>
          <a:prstGeom prst="rect">
            <a:avLst/>
          </a:prstGeom>
        </p:spPr>
        <p:txBody>
          <a:bodyPr>
            <a:spAutoFit/>
          </a:bodyPr>
          <a:lstStyle/>
          <a:p>
            <a:r>
              <a:rPr lang="en-US" sz="900" dirty="0"/>
              <a:t>(Original home in Ravensworth, </a:t>
            </a:r>
            <a:r>
              <a:rPr lang="en-US" sz="900" dirty="0" smtClean="0"/>
              <a:t/>
            </a:r>
            <a:br>
              <a:rPr lang="en-US" sz="900" dirty="0" smtClean="0"/>
            </a:br>
            <a:r>
              <a:rPr lang="en-US" sz="900" dirty="0" smtClean="0"/>
              <a:t>Image </a:t>
            </a:r>
            <a:r>
              <a:rPr lang="en-US" sz="900" dirty="0"/>
              <a:t>Source: Redfin.com)</a:t>
            </a:r>
          </a:p>
        </p:txBody>
      </p:sp>
    </p:spTree>
    <p:extLst>
      <p:ext uri="{BB962C8B-B14F-4D97-AF65-F5344CB8AC3E}">
        <p14:creationId xmlns:p14="http://schemas.microsoft.com/office/powerpoint/2010/main" val="3784469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Lake Accotink Overview</a:t>
            </a:r>
          </a:p>
        </p:txBody>
      </p:sp>
      <p:sp>
        <p:nvSpPr>
          <p:cNvPr id="3" name="Content Placeholder 2"/>
          <p:cNvSpPr>
            <a:spLocks noGrp="1"/>
          </p:cNvSpPr>
          <p:nvPr>
            <p:ph idx="1"/>
          </p:nvPr>
        </p:nvSpPr>
        <p:spPr>
          <a:xfrm>
            <a:off x="1103313" y="2052918"/>
            <a:ext cx="2999130" cy="4195481"/>
          </a:xfrm>
        </p:spPr>
        <p:txBody>
          <a:bodyPr>
            <a:normAutofit/>
          </a:bodyPr>
          <a:lstStyle/>
          <a:p>
            <a:pPr marL="0" indent="0">
              <a:buNone/>
            </a:pPr>
            <a:r>
              <a:rPr lang="en-US" dirty="0" smtClean="0"/>
              <a:t>Zoning Overview</a:t>
            </a:r>
          </a:p>
          <a:p>
            <a:r>
              <a:rPr lang="en-US" dirty="0" smtClean="0"/>
              <a:t>Zoning shows adjacent industrial zones along the park border and tributaries with a commercial zone attached along Port Royal Road</a:t>
            </a:r>
          </a:p>
          <a:p>
            <a:r>
              <a:rPr lang="en-US" dirty="0" smtClean="0"/>
              <a:t>Map key on next page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6149" t="8408" r="406" b="19159"/>
          <a:stretch/>
        </p:blipFill>
        <p:spPr>
          <a:xfrm>
            <a:off x="4242485" y="1280982"/>
            <a:ext cx="7735331" cy="4967417"/>
          </a:xfrm>
          <a:prstGeom prst="rect">
            <a:avLst/>
          </a:prstGeom>
        </p:spPr>
      </p:pic>
      <p:sp>
        <p:nvSpPr>
          <p:cNvPr id="5" name="TextBox 4"/>
          <p:cNvSpPr txBox="1"/>
          <p:nvPr/>
        </p:nvSpPr>
        <p:spPr>
          <a:xfrm>
            <a:off x="6381792" y="3681491"/>
            <a:ext cx="1728358" cy="369332"/>
          </a:xfrm>
          <a:prstGeom prst="rect">
            <a:avLst/>
          </a:prstGeom>
          <a:noFill/>
        </p:spPr>
        <p:txBody>
          <a:bodyPr wrap="none" rtlCol="0">
            <a:spAutoFit/>
          </a:bodyPr>
          <a:lstStyle/>
          <a:p>
            <a:r>
              <a:rPr lang="en-US" dirty="0" smtClean="0">
                <a:solidFill>
                  <a:schemeClr val="bg1"/>
                </a:solidFill>
              </a:rPr>
              <a:t>Accotink Park</a:t>
            </a:r>
            <a:endParaRPr lang="en-US" dirty="0">
              <a:solidFill>
                <a:schemeClr val="bg1"/>
              </a:solidFill>
            </a:endParaRPr>
          </a:p>
        </p:txBody>
      </p:sp>
      <p:sp>
        <p:nvSpPr>
          <p:cNvPr id="6" name="TextBox 5"/>
          <p:cNvSpPr txBox="1"/>
          <p:nvPr/>
        </p:nvSpPr>
        <p:spPr>
          <a:xfrm>
            <a:off x="4135395" y="6207209"/>
            <a:ext cx="7842421" cy="369332"/>
          </a:xfrm>
          <a:prstGeom prst="rect">
            <a:avLst/>
          </a:prstGeom>
          <a:noFill/>
        </p:spPr>
        <p:txBody>
          <a:bodyPr wrap="square" rtlCol="0">
            <a:spAutoFit/>
          </a:bodyPr>
          <a:lstStyle/>
          <a:p>
            <a:r>
              <a:rPr lang="en-US" sz="900" dirty="0" smtClean="0"/>
              <a:t>(Fairfax County zoning map. Source: </a:t>
            </a:r>
            <a:r>
              <a:rPr lang="en-US" sz="900" dirty="0"/>
              <a:t>Fairfax County http://www.fairfaxcounty.gov/dpz/comprehensiveplan/interactivemap/compplan_index.htm</a:t>
            </a:r>
          </a:p>
        </p:txBody>
      </p:sp>
    </p:spTree>
    <p:extLst>
      <p:ext uri="{BB962C8B-B14F-4D97-AF65-F5344CB8AC3E}">
        <p14:creationId xmlns:p14="http://schemas.microsoft.com/office/powerpoint/2010/main" val="40125385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Legend to Previous Map</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622" y="1321566"/>
            <a:ext cx="10284110" cy="5257770"/>
          </a:xfrm>
          <a:prstGeom prst="rect">
            <a:avLst/>
          </a:prstGeom>
        </p:spPr>
      </p:pic>
    </p:spTree>
    <p:extLst>
      <p:ext uri="{BB962C8B-B14F-4D97-AF65-F5344CB8AC3E}">
        <p14:creationId xmlns:p14="http://schemas.microsoft.com/office/powerpoint/2010/main" val="40686153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Lake Accotink Overview</a:t>
            </a:r>
          </a:p>
        </p:txBody>
      </p:sp>
      <p:sp>
        <p:nvSpPr>
          <p:cNvPr id="3" name="Content Placeholder 2"/>
          <p:cNvSpPr>
            <a:spLocks noGrp="1"/>
          </p:cNvSpPr>
          <p:nvPr>
            <p:ph idx="1"/>
          </p:nvPr>
        </p:nvSpPr>
        <p:spPr>
          <a:xfrm>
            <a:off x="1103312" y="2052918"/>
            <a:ext cx="3313489" cy="4195481"/>
          </a:xfrm>
        </p:spPr>
        <p:txBody>
          <a:bodyPr>
            <a:normAutofit/>
          </a:bodyPr>
          <a:lstStyle/>
          <a:p>
            <a:pPr marL="0" indent="0">
              <a:buNone/>
            </a:pPr>
            <a:r>
              <a:rPr lang="en-US" dirty="0" smtClean="0"/>
              <a:t>Demographic Overview</a:t>
            </a:r>
          </a:p>
          <a:p>
            <a:r>
              <a:rPr lang="en-US" dirty="0" smtClean="0"/>
              <a:t>Table shows a projection of what Fairfax County’s population will be in the next 25 years</a:t>
            </a:r>
          </a:p>
          <a:p>
            <a:r>
              <a:rPr lang="en-US" dirty="0" smtClean="0"/>
              <a:t>A population increase of 107,331 will most likely result in expanded urban infrastructure.</a:t>
            </a:r>
          </a:p>
        </p:txBody>
      </p:sp>
      <p:pic>
        <p:nvPicPr>
          <p:cNvPr id="9" name="Picture 8"/>
          <p:cNvPicPr>
            <a:picLocks noChangeAspect="1"/>
          </p:cNvPicPr>
          <p:nvPr/>
        </p:nvPicPr>
        <p:blipFill>
          <a:blip r:embed="rId2"/>
          <a:stretch>
            <a:fillRect/>
          </a:stretch>
        </p:blipFill>
        <p:spPr>
          <a:xfrm>
            <a:off x="4416802" y="2297926"/>
            <a:ext cx="7090838" cy="3253443"/>
          </a:xfrm>
          <a:prstGeom prst="rect">
            <a:avLst/>
          </a:prstGeom>
        </p:spPr>
      </p:pic>
      <p:sp>
        <p:nvSpPr>
          <p:cNvPr id="10" name="TextBox 9"/>
          <p:cNvSpPr txBox="1"/>
          <p:nvPr/>
        </p:nvSpPr>
        <p:spPr>
          <a:xfrm>
            <a:off x="4305483" y="5495709"/>
            <a:ext cx="7090839" cy="369332"/>
          </a:xfrm>
          <a:prstGeom prst="rect">
            <a:avLst/>
          </a:prstGeom>
          <a:noFill/>
        </p:spPr>
        <p:txBody>
          <a:bodyPr wrap="square" rtlCol="0">
            <a:spAutoFit/>
          </a:bodyPr>
          <a:lstStyle/>
          <a:p>
            <a:r>
              <a:rPr lang="en-US" sz="900" dirty="0" smtClean="0"/>
              <a:t>(Table showing Fairfax County population trend. Source: Department </a:t>
            </a:r>
            <a:r>
              <a:rPr lang="en-US" sz="900" dirty="0"/>
              <a:t>of Neighborhood and Community Services Economic, Demographic and Statistical </a:t>
            </a:r>
            <a:r>
              <a:rPr lang="en-US" sz="900" dirty="0" smtClean="0"/>
              <a:t>Research p.57)</a:t>
            </a:r>
            <a:endParaRPr lang="en-US" sz="900" dirty="0"/>
          </a:p>
        </p:txBody>
      </p:sp>
    </p:spTree>
    <p:extLst>
      <p:ext uri="{BB962C8B-B14F-4D97-AF65-F5344CB8AC3E}">
        <p14:creationId xmlns:p14="http://schemas.microsoft.com/office/powerpoint/2010/main" val="35952082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Lake Accotink Overview</a:t>
            </a:r>
          </a:p>
        </p:txBody>
      </p:sp>
      <p:sp>
        <p:nvSpPr>
          <p:cNvPr id="4" name="Content Placeholder 2"/>
          <p:cNvSpPr txBox="1">
            <a:spLocks/>
          </p:cNvSpPr>
          <p:nvPr/>
        </p:nvSpPr>
        <p:spPr>
          <a:xfrm>
            <a:off x="1103313" y="2052918"/>
            <a:ext cx="3839880" cy="419548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dirty="0" smtClean="0"/>
              <a:t>Fairfax Demographic Overview</a:t>
            </a:r>
          </a:p>
          <a:p>
            <a:r>
              <a:rPr lang="en-US" dirty="0" smtClean="0"/>
              <a:t>The residents adjacent to Lake Accotink are middle class suburbanites with a median property value in the range of $350,000 – $549,999 (Department </a:t>
            </a:r>
            <a:r>
              <a:rPr lang="en-US" dirty="0"/>
              <a:t>of Neighborhood and Community Services Economic, Demographic and Statistical </a:t>
            </a:r>
            <a:r>
              <a:rPr lang="en-US" dirty="0" smtClean="0"/>
              <a:t>Research, p.VIII-2).</a:t>
            </a:r>
          </a:p>
          <a:p>
            <a:endParaRPr lang="en-US" b="1" dirty="0" smtClean="0"/>
          </a:p>
          <a:p>
            <a:endParaRPr lang="en-US" dirty="0" smtClean="0"/>
          </a:p>
        </p:txBody>
      </p:sp>
      <p:sp>
        <p:nvSpPr>
          <p:cNvPr id="5" name="Content Placeholder 2"/>
          <p:cNvSpPr txBox="1">
            <a:spLocks/>
          </p:cNvSpPr>
          <p:nvPr/>
        </p:nvSpPr>
        <p:spPr>
          <a:xfrm>
            <a:off x="5443890" y="2052918"/>
            <a:ext cx="3839880" cy="419548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dirty="0" smtClean="0"/>
              <a:t> </a:t>
            </a:r>
          </a:p>
          <a:p>
            <a:r>
              <a:rPr lang="en-US" dirty="0" smtClean="0"/>
              <a:t>Most residents are in favor of keeping the lake and enjoy the lake’s recreational amenities (Latasa, 2015).</a:t>
            </a:r>
          </a:p>
          <a:p>
            <a:r>
              <a:rPr lang="en-US" dirty="0" smtClean="0"/>
              <a:t>Most stakeholders would like to see the park’s recreational amenities expanded and trails paved (Latasa, 2015).</a:t>
            </a:r>
          </a:p>
        </p:txBody>
      </p:sp>
    </p:spTree>
    <p:extLst>
      <p:ext uri="{BB962C8B-B14F-4D97-AF65-F5344CB8AC3E}">
        <p14:creationId xmlns:p14="http://schemas.microsoft.com/office/powerpoint/2010/main" val="326508920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5A2F9111-B2DB-470C-BA56-608F9B658826}"/>
    </a:ext>
  </a:extLst>
</a:theme>
</file>

<file path=docProps/app.xml><?xml version="1.0" encoding="utf-8"?>
<Properties xmlns="http://schemas.openxmlformats.org/officeDocument/2006/extended-properties" xmlns:vt="http://schemas.openxmlformats.org/officeDocument/2006/docPropsVTypes">
  <Template>Ion</Template>
  <TotalTime>12808</TotalTime>
  <Words>2776</Words>
  <Application>Microsoft Office PowerPoint</Application>
  <PresentationFormat>Custom</PresentationFormat>
  <Paragraphs>293</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Ion</vt:lpstr>
      <vt:lpstr>Lake Accotink Preliminary Scope Model</vt:lpstr>
      <vt:lpstr>Lake Accotink Overview</vt:lpstr>
      <vt:lpstr>Lake Accotink Overview</vt:lpstr>
      <vt:lpstr>Lake Accotink Overview</vt:lpstr>
      <vt:lpstr>Lake Accotink Overview</vt:lpstr>
      <vt:lpstr>Lake Accotink Overview</vt:lpstr>
      <vt:lpstr>Legend to Previous Map</vt:lpstr>
      <vt:lpstr>Lake Accotink Overview</vt:lpstr>
      <vt:lpstr>Lake Accotink Overview</vt:lpstr>
      <vt:lpstr>Lake Accotink Overview</vt:lpstr>
      <vt:lpstr>Lake Accotink Overview</vt:lpstr>
      <vt:lpstr>Lake Accotink Overview</vt:lpstr>
      <vt:lpstr>Design Problems with the Lake</vt:lpstr>
      <vt:lpstr>Design Problems with the Lake</vt:lpstr>
      <vt:lpstr>Design Problems with the Lake</vt:lpstr>
      <vt:lpstr>Design Problems with the Lake</vt:lpstr>
      <vt:lpstr>Offensive Anticipatory Approach</vt:lpstr>
      <vt:lpstr>Offensive Anticipatory Approach</vt:lpstr>
      <vt:lpstr>Offensive Anticipatory Approach</vt:lpstr>
      <vt:lpstr>Offensive Anticipatory Approach</vt:lpstr>
      <vt:lpstr>Offensive Anticipatory Approach</vt:lpstr>
      <vt:lpstr>Offensive Anticipatory Approach</vt:lpstr>
      <vt:lpstr>The Geodesign Framework  in Action</vt:lpstr>
      <vt:lpstr>Stakeholders and Design Team</vt:lpstr>
      <vt:lpstr>Stakeholders and Design Team</vt:lpstr>
      <vt:lpstr>The Geodesign Framework  in Action</vt:lpstr>
      <vt:lpstr>The Geodesign Framework  in Action</vt:lpstr>
      <vt:lpstr>The Geodesign Framework  in Action</vt:lpstr>
      <vt:lpstr>The Geodesign Framework  in Action</vt:lpstr>
      <vt:lpstr>The Geodesign Framework  in Action</vt:lpstr>
      <vt:lpstr>PowerPoint Presentation</vt:lpstr>
      <vt:lpstr>The Geodesign Framework  in Action</vt:lpstr>
      <vt:lpstr>The Geodesign Framework  in Action</vt:lpstr>
      <vt:lpstr>References</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Lake Accotink Preliminary Scope Model</dc:title>
  <dc:creator>Jobob</dc:creator>
  <cp:lastModifiedBy>User</cp:lastModifiedBy>
  <cp:revision>226</cp:revision>
  <dcterms:created xsi:type="dcterms:W3CDTF">2015-09-30T22:28:26Z</dcterms:created>
  <dcterms:modified xsi:type="dcterms:W3CDTF">2015-10-30T15:59:30Z</dcterms:modified>
</cp:coreProperties>
</file>